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262" r:id="rId4"/>
    <p:sldId id="273" r:id="rId5"/>
    <p:sldId id="274" r:id="rId6"/>
    <p:sldId id="315" r:id="rId7"/>
    <p:sldId id="275" r:id="rId8"/>
    <p:sldId id="316" r:id="rId9"/>
    <p:sldId id="277" r:id="rId10"/>
    <p:sldId id="276" r:id="rId11"/>
    <p:sldId id="288" r:id="rId12"/>
    <p:sldId id="296" r:id="rId13"/>
    <p:sldId id="260" r:id="rId14"/>
    <p:sldId id="271" r:id="rId15"/>
    <p:sldId id="299" r:id="rId16"/>
    <p:sldId id="261" r:id="rId17"/>
    <p:sldId id="279" r:id="rId18"/>
    <p:sldId id="270" r:id="rId19"/>
    <p:sldId id="278" r:id="rId20"/>
    <p:sldId id="292" r:id="rId21"/>
    <p:sldId id="293" r:id="rId22"/>
    <p:sldId id="294" r:id="rId23"/>
    <p:sldId id="310" r:id="rId24"/>
    <p:sldId id="319" r:id="rId25"/>
    <p:sldId id="280" r:id="rId26"/>
    <p:sldId id="282" r:id="rId27"/>
    <p:sldId id="283" r:id="rId28"/>
    <p:sldId id="285" r:id="rId29"/>
    <p:sldId id="286" r:id="rId30"/>
    <p:sldId id="289" r:id="rId31"/>
    <p:sldId id="287" r:id="rId32"/>
    <p:sldId id="295" r:id="rId33"/>
    <p:sldId id="298" r:id="rId34"/>
    <p:sldId id="311" r:id="rId35"/>
    <p:sldId id="320" r:id="rId36"/>
    <p:sldId id="321" r:id="rId37"/>
    <p:sldId id="300" r:id="rId38"/>
    <p:sldId id="305" r:id="rId39"/>
    <p:sldId id="301" r:id="rId40"/>
    <p:sldId id="302" r:id="rId41"/>
    <p:sldId id="308" r:id="rId42"/>
    <p:sldId id="306" r:id="rId43"/>
    <p:sldId id="307" r:id="rId44"/>
    <p:sldId id="318" r:id="rId45"/>
    <p:sldId id="291" r:id="rId46"/>
    <p:sldId id="257" r:id="rId47"/>
    <p:sldId id="258" r:id="rId48"/>
    <p:sldId id="317" r:id="rId49"/>
    <p:sldId id="263" r:id="rId50"/>
    <p:sldId id="284" r:id="rId51"/>
    <p:sldId id="309" r:id="rId52"/>
    <p:sldId id="290" r:id="rId53"/>
    <p:sldId id="313"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10" d="100"/>
          <a:sy n="110"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wmf>
</file>

<file path=ppt/media/image14.wmf>
</file>

<file path=ppt/media/image15.png>
</file>

<file path=ppt/media/image16.png>
</file>

<file path=ppt/media/image17.png>
</file>

<file path=ppt/media/image18.png>
</file>

<file path=ppt/media/image19.png>
</file>

<file path=ppt/media/image2.png>
</file>

<file path=ppt/media/image20.png>
</file>

<file path=ppt/media/image21.wm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wmf>
</file>

<file path=ppt/media/image44.wmf>
</file>

<file path=ppt/media/image45.wmf>
</file>

<file path=ppt/media/image46.wmf>
</file>

<file path=ppt/media/image47.wmf>
</file>

<file path=ppt/media/image48.wmf>
</file>

<file path=ppt/media/image49.wmf>
</file>

<file path=ppt/media/image5.gif>
</file>

<file path=ppt/media/image50.wmf>
</file>

<file path=ppt/media/image51.wmf>
</file>

<file path=ppt/media/image52.wmf>
</file>

<file path=ppt/media/image53.png>
</file>

<file path=ppt/media/image54.wmf>
</file>

<file path=ppt/media/image55.wmf>
</file>

<file path=ppt/media/image56.wmf>
</file>

<file path=ppt/media/image57.wmf>
</file>

<file path=ppt/media/image58.wmf>
</file>

<file path=ppt/media/image59.png>
</file>

<file path=ppt/media/image6.wmf>
</file>

<file path=ppt/media/image60.wmf>
</file>

<file path=ppt/media/image61.wmf>
</file>

<file path=ppt/media/image62.wmf>
</file>

<file path=ppt/media/image63.png>
</file>

<file path=ppt/media/image64.wmf>
</file>

<file path=ppt/media/image65.png>
</file>

<file path=ppt/media/image66.png>
</file>

<file path=ppt/media/image67.png>
</file>

<file path=ppt/media/image68.png>
</file>

<file path=ppt/media/image69.png>
</file>

<file path=ppt/media/image7.wmf>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5/18/2023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5" Type="http://schemas.openxmlformats.org/officeDocument/2006/relationships/hyperlink" Target="https://redis.io/docs/stack/search/reference/vectors/" TargetMode="External"/><Relationship Id="rId4" Type="http://schemas.openxmlformats.org/officeDocument/2006/relationships/hyperlink" Target="https://github.com/milvus-io/milvu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AwesomeYuer/openai-cookbook-python/blob/dev/examples/vector_databases/qdrant/Getting_started_with_Qdrant.ipynb" TargetMode="External"/></Relationships>
</file>

<file path=ppt/slides/_rels/slide12.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6.wmf"/><Relationship Id="rId7" Type="http://schemas.openxmlformats.org/officeDocument/2006/relationships/image" Target="../media/image8.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7.wmf"/><Relationship Id="rId4" Type="http://schemas.openxmlformats.org/officeDocument/2006/relationships/oleObject" Target="../embeddings/oleObject2.bin"/><Relationship Id="rId9" Type="http://schemas.openxmlformats.org/officeDocument/2006/relationships/image" Target="../media/image9.wmf"/></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penai/openai-cookbook/blob/main/examples/How_to_count_tokens_with_tiktoken.ipynb" TargetMode="External"/><Relationship Id="rId2" Type="http://schemas.openxmlformats.org/officeDocument/2006/relationships/hyperlink" Target="https://platform.openai.com/tokenizer"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4.wmf"/><Relationship Id="rId5" Type="http://schemas.openxmlformats.org/officeDocument/2006/relationships/oleObject" Target="../embeddings/oleObject6.bin"/><Relationship Id="rId4" Type="http://schemas.openxmlformats.org/officeDocument/2006/relationships/image" Target="../media/image13.wmf"/></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wmf"/><Relationship Id="rId2" Type="http://schemas.openxmlformats.org/officeDocument/2006/relationships/oleObject" Target="../embeddings/oleObject7.bin"/><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5" Type="http://schemas.openxmlformats.org/officeDocument/2006/relationships/hyperlink" Target="https://github.com/qdrant/qdrant-web-ui" TargetMode="External"/><Relationship Id="rId4" Type="http://schemas.openxmlformats.org/officeDocument/2006/relationships/hyperlink" Target="https://devblogs.microsoft.com/semantic-kernel/qdrant/"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hyperlink" Target="https://milvus.io/docs/azure.md"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3.wmf"/><Relationship Id="rId7" Type="http://schemas.openxmlformats.org/officeDocument/2006/relationships/image" Target="../media/image45.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oleObject" Target="../embeddings/oleObject10.bin"/><Relationship Id="rId5" Type="http://schemas.openxmlformats.org/officeDocument/2006/relationships/image" Target="../media/image44.wmf"/><Relationship Id="rId4" Type="http://schemas.openxmlformats.org/officeDocument/2006/relationships/oleObject" Target="../embeddings/oleObject9.bin"/></Relationships>
</file>

<file path=ppt/slides/_rels/slide39.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image" Target="../media/image46.wmf"/><Relationship Id="rId7" Type="http://schemas.openxmlformats.org/officeDocument/2006/relationships/image" Target="../media/image48.wmf"/><Relationship Id="rId2" Type="http://schemas.openxmlformats.org/officeDocument/2006/relationships/oleObject" Target="../embeddings/oleObject11.bin"/><Relationship Id="rId1" Type="http://schemas.openxmlformats.org/officeDocument/2006/relationships/slideLayout" Target="../slideLayouts/slideLayout2.xml"/><Relationship Id="rId6" Type="http://schemas.openxmlformats.org/officeDocument/2006/relationships/oleObject" Target="../embeddings/oleObject13.bin"/><Relationship Id="rId5" Type="http://schemas.openxmlformats.org/officeDocument/2006/relationships/image" Target="../media/image47.wmf"/><Relationship Id="rId4" Type="http://schemas.openxmlformats.org/officeDocument/2006/relationships/oleObject" Target="../embeddings/oleObject12.bin"/><Relationship Id="rId9" Type="http://schemas.openxmlformats.org/officeDocument/2006/relationships/image" Target="../media/image49.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53.png"/><Relationship Id="rId3" Type="http://schemas.openxmlformats.org/officeDocument/2006/relationships/image" Target="../media/image50.wmf"/><Relationship Id="rId7" Type="http://schemas.openxmlformats.org/officeDocument/2006/relationships/image" Target="../media/image52.wmf"/><Relationship Id="rId2" Type="http://schemas.openxmlformats.org/officeDocument/2006/relationships/oleObject" Target="../embeddings/oleObject15.bin"/><Relationship Id="rId1" Type="http://schemas.openxmlformats.org/officeDocument/2006/relationships/slideLayout" Target="../slideLayouts/slideLayout2.xml"/><Relationship Id="rId6" Type="http://schemas.openxmlformats.org/officeDocument/2006/relationships/oleObject" Target="../embeddings/oleObject17.bin"/><Relationship Id="rId5" Type="http://schemas.openxmlformats.org/officeDocument/2006/relationships/image" Target="../media/image51.wmf"/><Relationship Id="rId4" Type="http://schemas.openxmlformats.org/officeDocument/2006/relationships/oleObject" Target="../embeddings/oleObject16.bin"/></Relationships>
</file>

<file path=ppt/slides/_rels/slide41.xml.rels><?xml version="1.0" encoding="UTF-8" standalone="yes"?>
<Relationships xmlns="http://schemas.openxmlformats.org/package/2006/relationships"><Relationship Id="rId8" Type="http://schemas.openxmlformats.org/officeDocument/2006/relationships/oleObject" Target="../embeddings/oleObject21.bin"/><Relationship Id="rId3" Type="http://schemas.openxmlformats.org/officeDocument/2006/relationships/image" Target="../media/image54.wmf"/><Relationship Id="rId7" Type="http://schemas.openxmlformats.org/officeDocument/2006/relationships/image" Target="../media/image56.wmf"/><Relationship Id="rId2" Type="http://schemas.openxmlformats.org/officeDocument/2006/relationships/oleObject" Target="../embeddings/oleObject18.bin"/><Relationship Id="rId1" Type="http://schemas.openxmlformats.org/officeDocument/2006/relationships/slideLayout" Target="../slideLayouts/slideLayout2.xml"/><Relationship Id="rId6" Type="http://schemas.openxmlformats.org/officeDocument/2006/relationships/oleObject" Target="../embeddings/oleObject20.bin"/><Relationship Id="rId5" Type="http://schemas.openxmlformats.org/officeDocument/2006/relationships/image" Target="../media/image55.wmf"/><Relationship Id="rId4" Type="http://schemas.openxmlformats.org/officeDocument/2006/relationships/oleObject" Target="../embeddings/oleObject19.bin"/><Relationship Id="rId9" Type="http://schemas.openxmlformats.org/officeDocument/2006/relationships/image" Target="../media/image57.wmf"/></Relationships>
</file>

<file path=ppt/slides/_rels/slide42.xml.rels><?xml version="1.0" encoding="UTF-8" standalone="yes"?>
<Relationships xmlns="http://schemas.openxmlformats.org/package/2006/relationships"><Relationship Id="rId3" Type="http://schemas.openxmlformats.org/officeDocument/2006/relationships/image" Target="../media/image58.wmf"/><Relationship Id="rId2" Type="http://schemas.openxmlformats.org/officeDocument/2006/relationships/oleObject" Target="../embeddings/oleObject22.bin"/><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60.wmf"/></Relationships>
</file>

<file path=ppt/slides/_rels/slide44.xml.rels><?xml version="1.0" encoding="UTF-8" standalone="yes"?>
<Relationships xmlns="http://schemas.openxmlformats.org/package/2006/relationships"><Relationship Id="rId3" Type="http://schemas.openxmlformats.org/officeDocument/2006/relationships/image" Target="../media/image61.wmf"/><Relationship Id="rId2" Type="http://schemas.openxmlformats.org/officeDocument/2006/relationships/oleObject" Target="../embeddings/oleObject24.bin"/><Relationship Id="rId1" Type="http://schemas.openxmlformats.org/officeDocument/2006/relationships/slideLayout" Target="../slideLayouts/slideLayout2.xml"/><Relationship Id="rId5" Type="http://schemas.openxmlformats.org/officeDocument/2006/relationships/image" Target="../media/image62.wmf"/><Relationship Id="rId4" Type="http://schemas.openxmlformats.org/officeDocument/2006/relationships/oleObject" Target="../embeddings/oleObject25.bin"/></Relationships>
</file>

<file path=ppt/slides/_rels/slide45.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image" Target="../media/image65.png"/><Relationship Id="rId5" Type="http://schemas.openxmlformats.org/officeDocument/2006/relationships/image" Target="../media/image64.wmf"/><Relationship Id="rId4" Type="http://schemas.openxmlformats.org/officeDocument/2006/relationships/oleObject" Target="../embeddings/oleObject26.bin"/></Relationships>
</file>

<file path=ppt/slides/_rels/slide47.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github.com/Microsoft/SPTAG"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51.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zh.wikipedia.org/wiki/%E5%80%92%E6%8E%92%E7%B4%A2%E5%BC%95"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5.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openai/openai-cookbook/blob/main/examples/Embedding_long_inputs.ipynb" TargetMode="External"/><Relationship Id="rId2" Type="http://schemas.openxmlformats.org/officeDocument/2006/relationships/hyperlink" Target="https://github.com/openai/openai-cookbook/blob/main/examples/Embedding_Wikipedia_articles_for_search.ipynb" TargetMode="External"/><Relationship Id="rId1" Type="http://schemas.openxmlformats.org/officeDocument/2006/relationships/slideLayout" Target="../slideLayouts/slideLayout2.xml"/><Relationship Id="rId4" Type="http://schemas.openxmlformats.org/officeDocument/2006/relationships/hyperlink" Target="https://github.com/openai/openai-cookbook/blob/main/examples/Question_answering_using_embeddings.ipynb"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524000" y="409302"/>
            <a:ext cx="9144000" cy="5001889"/>
          </a:xfrm>
        </p:spPr>
        <p:txBody>
          <a:bodyPr>
            <a:normAutofit/>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4400" b="1" dirty="0">
                <a:solidFill>
                  <a:srgbClr val="FF0000"/>
                </a:solidFill>
                <a:latin typeface="微软雅黑" panose="020B0503020204020204" pitchFamily="34" charset="-122"/>
                <a:ea typeface="微软雅黑" panose="020B0503020204020204" pitchFamily="34" charset="-122"/>
              </a:rPr>
              <a:t>Milvus vs </a:t>
            </a:r>
            <a:r>
              <a:rPr lang="en-US" altLang="zh-CN" sz="4400" b="1" dirty="0" err="1">
                <a:solidFill>
                  <a:srgbClr val="FF0000"/>
                </a:solidFill>
                <a:latin typeface="微软雅黑" panose="020B0503020204020204" pitchFamily="34" charset="-122"/>
                <a:ea typeface="微软雅黑" panose="020B0503020204020204" pitchFamily="34" charset="-122"/>
              </a:rPr>
              <a:t>Qdrant</a:t>
            </a:r>
            <a:r>
              <a:rPr lang="en-US" altLang="zh-CN" sz="4400" b="1" dirty="0">
                <a:solidFill>
                  <a:srgbClr val="FF0000"/>
                </a:solidFill>
                <a:latin typeface="微软雅黑" panose="020B0503020204020204" pitchFamily="34" charset="-122"/>
                <a:ea typeface="微软雅黑" panose="020B0503020204020204" pitchFamily="34" charset="-122"/>
              </a:rPr>
              <a:t> vs Chroma</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endParaRPr lang="en-US" dirty="0"/>
          </a:p>
        </p:txBody>
      </p:sp>
      <p:sp>
        <p:nvSpPr>
          <p:cNvPr id="7" name="Title 1">
            <a:extLst>
              <a:ext uri="{FF2B5EF4-FFF2-40B4-BE49-F238E27FC236}">
                <a16:creationId xmlns:a16="http://schemas.microsoft.com/office/drawing/2014/main" id="{7AE1576B-B76E-C30B-6457-BB78B547FFA1}"/>
              </a:ext>
            </a:extLst>
          </p:cNvPr>
          <p:cNvSpPr txBox="1">
            <a:spLocks/>
          </p:cNvSpPr>
          <p:nvPr/>
        </p:nvSpPr>
        <p:spPr>
          <a:xfrm>
            <a:off x="4815838" y="5650413"/>
            <a:ext cx="6826893" cy="798285"/>
          </a:xfrm>
          <a:prstGeom prst="rect">
            <a:avLst/>
          </a:prstGeom>
        </p:spPr>
        <p:txBody>
          <a:bodyPr vert="horz" lIns="91440" tIns="45720" rIns="91440" bIns="45720" rtlCol="0" anchor="b">
            <a:noAutofit/>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zh-CN" altLang="en-US" sz="2000" b="1" dirty="0">
                <a:solidFill>
                  <a:srgbClr val="0070C0"/>
                </a:solidFill>
              </a:rPr>
              <a:t>于溪玥</a:t>
            </a:r>
            <a:r>
              <a:rPr lang="en-US" altLang="zh-CN" sz="2000" b="1" dirty="0">
                <a:solidFill>
                  <a:srgbClr val="0070C0"/>
                </a:solidFill>
              </a:rPr>
              <a:t>@</a:t>
            </a:r>
            <a:r>
              <a:rPr lang="zh-CN" altLang="en-US" sz="2000" b="1" dirty="0">
                <a:solidFill>
                  <a:srgbClr val="0070C0"/>
                </a:solidFill>
              </a:rPr>
              <a:t>田厂</a:t>
            </a:r>
            <a:endParaRPr lang="en-US" sz="2000" b="1" dirty="0">
              <a:solidFill>
                <a:srgbClr val="0070C0"/>
              </a:solidFill>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chemeClr val="tx1"/>
                </a:solidFill>
                <a:highlight>
                  <a:srgbClr val="FFFF00"/>
                </a:highlight>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sz="2000" b="1" dirty="0">
                <a:solidFill>
                  <a:schemeClr val="tx1"/>
                </a:solidFill>
                <a:highlight>
                  <a:srgbClr val="FFFF00"/>
                </a:highlight>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向量相似度 </a:t>
            </a:r>
            <a:r>
              <a:rPr lang="en-US" altLang="zh-CN"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雷迪斯</a:t>
            </a:r>
            <a:endParaRPr lang="en-US" altLang="zh-CN" sz="2000" dirty="0">
              <a:solidFill>
                <a:srgbClr val="0070C0"/>
              </a:solidFill>
              <a:latin typeface="微软雅黑" panose="020B0503020204020204" pitchFamily="34" charset="-122"/>
              <a:ea typeface="微软雅黑" panose="020B0503020204020204" pitchFamily="34" charset="-122"/>
            </a:endParaRPr>
          </a:p>
          <a:p>
            <a:pPr lvl="1"/>
            <a:r>
              <a:rPr lang="zh-CN" altLang="en-US" sz="1900" b="1" dirty="0">
                <a:solidFill>
                  <a:srgbClr val="FF0000"/>
                </a:solidFill>
                <a:latin typeface="微软雅黑" panose="020B0503020204020204" pitchFamily="34" charset="-122"/>
                <a:ea typeface="微软雅黑" panose="020B0503020204020204" pitchFamily="34" charset="-122"/>
              </a:rPr>
              <a:t>内存数据库</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19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174170" y="470263"/>
            <a:ext cx="11956869"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单元性能测试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PgVector</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200" dirty="0">
                <a:latin typeface="微软雅黑" panose="020B0503020204020204" pitchFamily="34" charset="-122"/>
                <a:ea typeface="微软雅黑" panose="020B0503020204020204" pitchFamily="34" charset="-122"/>
              </a:rPr>
              <a:t>31</a:t>
            </a:r>
            <a:r>
              <a:rPr lang="zh-CN" altLang="en-US" sz="4200" dirty="0">
                <a:latin typeface="微软雅黑" panose="020B0503020204020204" pitchFamily="34" charset="-122"/>
                <a:ea typeface="微软雅黑" panose="020B0503020204020204" pitchFamily="34" charset="-122"/>
              </a:rPr>
              <a:t>字节</a:t>
            </a:r>
            <a:r>
              <a:rPr lang="en-US" altLang="zh-CN" sz="4200" dirty="0">
                <a:latin typeface="微软雅黑" panose="020B0503020204020204" pitchFamily="34" charset="-122"/>
                <a:ea typeface="微软雅黑" panose="020B0503020204020204" pitchFamily="34" charset="-122"/>
              </a:rPr>
              <a:t>?</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highlight>
                  <a:srgbClr val="FFFF00"/>
                </a:highlight>
                <a:latin typeface="微软雅黑" panose="020B0503020204020204" pitchFamily="34" charset="-122"/>
                <a:ea typeface="微软雅黑" panose="020B0503020204020204" pitchFamily="34" charset="-122"/>
              </a:rPr>
              <a:t>QdrantVectorDbClient</a:t>
            </a:r>
            <a:r>
              <a:rPr lang="en-US"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但是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 </a:t>
            </a:r>
            <a:r>
              <a:rPr lang="en-US" altLang="zh-CN" sz="4400" dirty="0" err="1">
                <a:latin typeface="微软雅黑" panose="020B0503020204020204" pitchFamily="34" charset="-122"/>
                <a:ea typeface="微软雅黑" panose="020B0503020204020204" pitchFamily="34" charset="-122"/>
              </a:rPr>
              <a:t>Github</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组织的其他语言 </a:t>
            </a:r>
            <a:r>
              <a:rPr lang="en-US" altLang="zh-CN" sz="4400" dirty="0">
                <a:latin typeface="微软雅黑" panose="020B0503020204020204" pitchFamily="34" charset="-122"/>
                <a:ea typeface="微软雅黑" panose="020B0503020204020204" pitchFamily="34" charset="-122"/>
              </a:rPr>
              <a:t>client </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r>
              <a:rPr lang="zh-CN" altLang="en-US" sz="4400" dirty="0">
                <a:latin typeface="微软雅黑" panose="020B0503020204020204" pitchFamily="34" charset="-122"/>
                <a:ea typeface="微软雅黑" panose="020B0503020204020204" pitchFamily="34" charset="-122"/>
              </a:rPr>
              <a:t>，另外</a:t>
            </a:r>
            <a:r>
              <a:rPr lang="en-US" altLang="zh-CN" sz="4400" dirty="0" err="1">
                <a:latin typeface="微软雅黑" panose="020B0503020204020204" pitchFamily="34" charset="-122"/>
                <a:ea typeface="微软雅黑" panose="020B0503020204020204" pitchFamily="34" charset="-122"/>
              </a:rPr>
              <a:t>openAI</a:t>
            </a:r>
            <a:r>
              <a:rPr lang="en-US" altLang="zh-CN" sz="4400" dirty="0">
                <a:latin typeface="微软雅黑" panose="020B0503020204020204" pitchFamily="34" charset="-122"/>
                <a:ea typeface="微软雅黑" panose="020B0503020204020204" pitchFamily="34" charset="-122"/>
              </a:rPr>
              <a:t>-cookbook Python Notebook </a:t>
            </a:r>
            <a:r>
              <a:rPr lang="zh-CN" altLang="en-US" sz="4400" dirty="0">
                <a:highlight>
                  <a:srgbClr val="FFFF00"/>
                </a:highlight>
                <a:latin typeface="微软雅黑" panose="020B0503020204020204" pitchFamily="34" charset="-122"/>
                <a:ea typeface="微软雅黑" panose="020B0503020204020204" pitchFamily="34" charset="-122"/>
              </a:rPr>
              <a:t>用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导入和检索数据</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altLang="zh-CN" sz="4800" dirty="0">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Chroma </a:t>
            </a:r>
            <a:r>
              <a:rPr lang="zh-CN" altLang="en-US" sz="4800" dirty="0">
                <a:latin typeface="微软雅黑" panose="020B0503020204020204" pitchFamily="34" charset="-122"/>
                <a:ea typeface="微软雅黑" panose="020B0503020204020204" pitchFamily="34" charset="-122"/>
              </a:rPr>
              <a:t>向量检索直接引用：</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HttpClient</a:t>
            </a:r>
            <a:endParaRPr lang="en-US" altLang="zh-CN"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a:t>
            </a:r>
            <a:r>
              <a:rPr lang="en-US" altLang="zh-CN" sz="4800" b="1" dirty="0" err="1">
                <a:latin typeface="微软雅黑" panose="020B0503020204020204" pitchFamily="34" charset="-122"/>
                <a:ea typeface="微软雅黑" panose="020B0503020204020204" pitchFamily="34" charset="-122"/>
              </a:rPr>
              <a:t>Liunx</a:t>
            </a:r>
            <a:r>
              <a:rPr lang="en-US" altLang="zh-CN" sz="4800" b="1" dirty="0">
                <a:latin typeface="微软雅黑" panose="020B0503020204020204" pitchFamily="34" charset="-122"/>
                <a:ea typeface="微软雅黑" panose="020B0503020204020204" pitchFamily="34" charset="-122"/>
              </a:rPr>
              <a:t>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导入数据到向量数据库 放弃</a:t>
            </a:r>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hlinkClick r:id="rId4">
                  <a:extLst>
                    <a:ext uri="{A12FA001-AC4F-418D-AE19-62706E023703}">
                      <ahyp:hlinkClr xmlns:ahyp="http://schemas.microsoft.com/office/drawing/2018/hyperlinkcolor" val="tx"/>
                    </a:ext>
                  </a:extLst>
                </a:hlinkClick>
              </a:rPr>
              <a:t>openai</a:t>
            </a:r>
            <a:r>
              <a:rPr lang="en-US" sz="4400" dirty="0">
                <a:solidFill>
                  <a:srgbClr val="0070C0"/>
                </a:solidFill>
                <a:hlinkClick r:id="rId4">
                  <a:extLst>
                    <a:ext uri="{A12FA001-AC4F-418D-AE19-62706E023703}">
                      <ahyp:hlinkClr xmlns:ahyp="http://schemas.microsoft.com/office/drawing/2018/hyperlinkcolor" val="tx"/>
                    </a:ext>
                  </a:extLst>
                </a:hlinkClick>
              </a:rPr>
              <a:t>-cookbook-python/</a:t>
            </a:r>
            <a:r>
              <a:rPr lang="en-US" sz="4400" dirty="0" err="1">
                <a:solidFill>
                  <a:srgbClr val="0070C0"/>
                </a:solidFill>
                <a:hlinkClick r:id="rId4">
                  <a:extLst>
                    <a:ext uri="{A12FA001-AC4F-418D-AE19-62706E023703}">
                      <ahyp:hlinkClr xmlns:ahyp="http://schemas.microsoft.com/office/drawing/2018/hyperlinkcolor" val="tx"/>
                    </a:ext>
                  </a:extLst>
                </a:hlinkClick>
              </a:rPr>
              <a:t>Getting_started_with_Qdrant.ipynb</a:t>
            </a:r>
            <a:r>
              <a:rPr lang="en-US" sz="4400" dirty="0">
                <a:solidFill>
                  <a:srgbClr val="0070C0"/>
                </a:solidFill>
                <a:hlinkClick r:id="rId4">
                  <a:extLst>
                    <a:ext uri="{A12FA001-AC4F-418D-AE19-62706E023703}">
                      <ahyp:hlinkClr xmlns:ahyp="http://schemas.microsoft.com/office/drawing/2018/hyperlinkcolor" val="tx"/>
                    </a:ext>
                  </a:extLst>
                </a:hlinkClick>
              </a:rPr>
              <a:t> at dev · </a:t>
            </a:r>
            <a:r>
              <a:rPr lang="en-US" sz="4400" dirty="0" err="1">
                <a:solidFill>
                  <a:srgbClr val="0070C0"/>
                </a:solidFill>
                <a:hlinkClick r:id="rId4">
                  <a:extLst>
                    <a:ext uri="{A12FA001-AC4F-418D-AE19-62706E023703}">
                      <ahyp:hlinkClr xmlns:ahyp="http://schemas.microsoft.com/office/drawing/2018/hyperlinkcolor" val="tx"/>
                    </a:ext>
                  </a:extLst>
                </a:hlinkClick>
              </a:rPr>
              <a:t>AwesomeYuer</a:t>
            </a:r>
            <a:r>
              <a:rPr lang="en-US" sz="4400" dirty="0">
                <a:solidFill>
                  <a:srgbClr val="0070C0"/>
                </a:solidFill>
                <a:hlinkClick r:id="rId4">
                  <a:extLst>
                    <a:ext uri="{A12FA001-AC4F-418D-AE19-62706E023703}">
                      <ahyp:hlinkClr xmlns:ahyp="http://schemas.microsoft.com/office/drawing/2018/hyperlinkcolor" val="tx"/>
                    </a:ext>
                  </a:extLst>
                </a:hlinkClick>
              </a:rPr>
              <a:t>/</a:t>
            </a:r>
            <a:r>
              <a:rPr lang="en-US" sz="4400" dirty="0" err="1">
                <a:solidFill>
                  <a:srgbClr val="0070C0"/>
                </a:solidFill>
                <a:hlinkClick r:id="rId4">
                  <a:extLst>
                    <a:ext uri="{A12FA001-AC4F-418D-AE19-62706E023703}">
                      <ahyp:hlinkClr xmlns:ahyp="http://schemas.microsoft.com/office/drawing/2018/hyperlinkcolor" val="tx"/>
                    </a:ext>
                  </a:extLst>
                </a:hlinkClick>
              </a:rPr>
              <a:t>openai</a:t>
            </a:r>
            <a:r>
              <a:rPr lang="en-US" sz="4400" dirty="0">
                <a:solidFill>
                  <a:srgbClr val="0070C0"/>
                </a:solidFill>
                <a:hlinkClick r:id="rId4">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/Desktop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（功能简陋，基本不可用），源码级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905692"/>
            <a:ext cx="11765280" cy="5826034"/>
          </a:xfrm>
        </p:spPr>
        <p:txBody>
          <a:bodyPr>
            <a:normAutofit/>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Chroma + Docker + 305k</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简易</a:t>
            </a:r>
            <a:r>
              <a:rPr lang="zh-CN" altLang="en-US" dirty="0">
                <a:solidFill>
                  <a:srgbClr val="FF0000"/>
                </a:solidFill>
                <a:highlight>
                  <a:srgbClr val="FFFF00"/>
                </a:highlight>
                <a:latin typeface="微软雅黑" panose="020B0503020204020204" pitchFamily="34" charset="-122"/>
                <a:ea typeface="微软雅黑" panose="020B0503020204020204" pitchFamily="34" charset="-122"/>
              </a:rPr>
              <a:t>压力测试</a:t>
            </a:r>
            <a:r>
              <a:rPr lang="zh-CN" altLang="en-US" dirty="0">
                <a:latin typeface="微软雅黑" panose="020B0503020204020204" pitchFamily="34" charset="-122"/>
                <a:ea typeface="微软雅黑" panose="020B0503020204020204" pitchFamily="34" charset="-122"/>
              </a:rPr>
              <a:t>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无并发压力的</a:t>
            </a:r>
            <a:r>
              <a:rPr lang="zh-CN" altLang="en-US" dirty="0">
                <a:solidFill>
                  <a:srgbClr val="FF0000"/>
                </a:solidFill>
                <a:latin typeface="微软雅黑" panose="020B0503020204020204" pitchFamily="34" charset="-122"/>
                <a:ea typeface="微软雅黑" panose="020B0503020204020204" pitchFamily="34" charset="-122"/>
              </a:rPr>
              <a:t>性能基准测试</a:t>
            </a:r>
            <a:endParaRPr lang="en-US" altLang="zh-CN" dirty="0">
              <a:solidFill>
                <a:srgbClr val="FF000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1400"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sz="1400"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sz="1400"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052882" y="37233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0"/>
            <a:ext cx="10515600" cy="592183"/>
          </a:xfrm>
        </p:spPr>
        <p:txBody>
          <a:bodyPr>
            <a:normAutofit/>
          </a:bodyPr>
          <a:lstStyle/>
          <a:p>
            <a:r>
              <a:rPr lang="zh-CN" altLang="en-US" sz="2800" b="1" dirty="0">
                <a:latin typeface="微软雅黑" panose="020B0503020204020204" pitchFamily="34" charset="-122"/>
                <a:ea typeface="微软雅黑" panose="020B0503020204020204" pitchFamily="34" charset="-122"/>
              </a:rPr>
              <a:t>测试场景总体设计</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487680"/>
            <a:ext cx="11118669" cy="6379029"/>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胡总赞助 </a:t>
            </a:r>
            <a:r>
              <a:rPr lang="en-US" altLang="zh-CN" sz="900" b="1" dirty="0">
                <a:highlight>
                  <a:srgbClr val="FFFF00"/>
                </a:highlight>
                <a:latin typeface="微软雅黑" panose="020B0503020204020204" pitchFamily="34" charset="-122"/>
                <a:ea typeface="微软雅黑" panose="020B0503020204020204" pitchFamily="34" charset="-122"/>
              </a:rPr>
              <a:t>11w SQL </a:t>
            </a:r>
            <a:r>
              <a:rPr lang="zh-CN" altLang="en-US" sz="900" b="1" dirty="0">
                <a:latin typeface="微软雅黑" panose="020B0503020204020204" pitchFamily="34" charset="-122"/>
                <a:ea typeface="微软雅黑" panose="020B0503020204020204" pitchFamily="34" charset="-122"/>
              </a:rPr>
              <a:t>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 </a:t>
            </a:r>
            <a:r>
              <a:rPr lang="zh-CN" altLang="en-US" sz="900" b="1" dirty="0">
                <a:latin typeface="微软雅黑" panose="020B0503020204020204" pitchFamily="34" charset="-122"/>
                <a:ea typeface="微软雅黑" panose="020B0503020204020204" pitchFamily="34" charset="-122"/>
              </a:rPr>
              <a:t>文档向量</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RediSearch</a:t>
            </a:r>
            <a:endParaRPr lang="en-US" altLang="zh-CN" sz="9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RediSearch</a:t>
            </a:r>
            <a:r>
              <a:rPr lang="en-US" altLang="zh-CN" sz="900" b="1" dirty="0">
                <a:latin typeface="微软雅黑" panose="020B0503020204020204" pitchFamily="34" charset="-122"/>
                <a:ea typeface="微软雅黑" panose="020B0503020204020204" pitchFamily="34" charset="-122"/>
              </a:rPr>
              <a:t> </a:t>
            </a:r>
            <a:r>
              <a:rPr lang="en-US" altLang="zh-CN" sz="900" b="1" dirty="0">
                <a:highlight>
                  <a:srgbClr val="FFFF00"/>
                </a:highlight>
                <a:latin typeface="微软雅黑" panose="020B0503020204020204" pitchFamily="34" charset="-122"/>
                <a:ea typeface="微软雅黑" panose="020B0503020204020204" pitchFamily="34" charset="-122"/>
              </a:rPr>
              <a:t>225k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50" b="1" dirty="0">
                <a:latin typeface="微软雅黑" panose="020B0503020204020204" pitchFamily="34" charset="-122"/>
                <a:ea typeface="微软雅黑" panose="020B0503020204020204" pitchFamily="34" charset="-122"/>
              </a:rPr>
              <a:t>Milvus</a:t>
            </a:r>
          </a:p>
          <a:p>
            <a:pPr lvl="2"/>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50w/100w/150w/200w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不做混合 </a:t>
            </a:r>
            <a:r>
              <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rPr>
              <a:t>(hybrid) </a:t>
            </a:r>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检索 无其他非向量字段属性条件</a:t>
            </a:r>
            <a:endPar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900" b="1" dirty="0">
                <a:highlight>
                  <a:srgbClr val="FFFF00"/>
                </a:highlight>
                <a:latin typeface="微软雅黑" panose="020B0503020204020204" pitchFamily="34" charset="-122"/>
                <a:ea typeface="微软雅黑" panose="020B0503020204020204" pitchFamily="34" charset="-122"/>
              </a:rPr>
              <a:t> cosine </a:t>
            </a:r>
            <a:r>
              <a:rPr lang="zh-CN" altLang="en-US" sz="900" b="1" dirty="0">
                <a:latin typeface="微软雅黑" panose="020B0503020204020204" pitchFamily="34" charset="-122"/>
                <a:ea typeface="微软雅黑" panose="020B0503020204020204" pitchFamily="34" charset="-122"/>
              </a:rPr>
              <a:t>相关优化索引，按与随机查询向量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a:latin typeface="微软雅黑" panose="020B0503020204020204" pitchFamily="34" charset="-122"/>
                <a:ea typeface="微软雅黑" panose="020B0503020204020204" pitchFamily="34" charset="-122"/>
              </a:rPr>
              <a:t>Redis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IVF_FLAT </a:t>
            </a:r>
            <a:r>
              <a:rPr lang="zh-CN" altLang="en-US" sz="900" b="1" dirty="0">
                <a:latin typeface="微软雅黑" panose="020B0503020204020204" pitchFamily="34" charset="-122"/>
                <a:ea typeface="微软雅黑" panose="020B0503020204020204" pitchFamily="34" charset="-122"/>
              </a:rPr>
              <a:t>索引，按与随机查询向量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索引，按与随机查询向</a:t>
            </a:r>
            <a:r>
              <a:rPr lang="zh-CN" altLang="en-US" sz="900" b="1" dirty="0">
                <a:highlight>
                  <a:srgbClr val="FFFF00"/>
                </a:highlight>
                <a:latin typeface="微软雅黑" panose="020B0503020204020204" pitchFamily="34" charset="-122"/>
                <a:ea typeface="微软雅黑" panose="020B0503020204020204" pitchFamily="34" charset="-122"/>
              </a:rPr>
              <a:t>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a:t>
            </a:r>
            <a:r>
              <a:rPr lang="zh-CN" altLang="en-US" sz="900" b="1" dirty="0">
                <a:latin typeface="微软雅黑" panose="020B0503020204020204" pitchFamily="34" charset="-122"/>
                <a:ea typeface="微软雅黑" panose="020B0503020204020204" pitchFamily="34" charset="-122"/>
              </a:rPr>
              <a:t> 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SK HTTP API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a:latin typeface="微软雅黑" panose="020B0503020204020204" pitchFamily="34" charset="-122"/>
                <a:ea typeface="微软雅黑" panose="020B0503020204020204" pitchFamily="34" charset="-122"/>
              </a:rPr>
              <a:t>Milvus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L2 </a:t>
            </a:r>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距离 倒序</a:t>
            </a:r>
            <a:r>
              <a:rPr lang="zh-CN" altLang="en-US" sz="900" b="1" dirty="0">
                <a:highlight>
                  <a:srgbClr val="FFFF00"/>
                </a:highlight>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r>
              <a:rPr lang="en-US" altLang="zh-CN" sz="1200" b="1" dirty="0" err="1">
                <a:latin typeface="微软雅黑" panose="020B0503020204020204" pitchFamily="34" charset="-122"/>
                <a:ea typeface="微软雅黑" panose="020B0503020204020204" pitchFamily="34" charset="-122"/>
              </a:rPr>
              <a:t>WebApi</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并发</a:t>
            </a:r>
            <a:r>
              <a:rPr lang="zh-CN" altLang="en-US" sz="1200" b="1" dirty="0">
                <a:highlight>
                  <a:srgbClr val="FFFF00"/>
                </a:highlight>
                <a:latin typeface="微软雅黑" panose="020B0503020204020204" pitchFamily="34" charset="-122"/>
                <a:ea typeface="微软雅黑" panose="020B0503020204020204" pitchFamily="34" charset="-122"/>
              </a:rPr>
              <a:t>压力测试</a:t>
            </a:r>
            <a:r>
              <a:rPr lang="en-US" altLang="zh-CN" sz="1200" b="1" dirty="0">
                <a:highlight>
                  <a:srgbClr val="FFFF00"/>
                </a:highlight>
                <a:latin typeface="微软雅黑" panose="020B0503020204020204" pitchFamily="34" charset="-122"/>
                <a:ea typeface="微软雅黑" panose="020B0503020204020204" pitchFamily="34" charset="-122"/>
              </a:rPr>
              <a:t>:</a:t>
            </a:r>
            <a:r>
              <a:rPr lang="en-US" altLang="zh-CN" sz="105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WebApiBenchmark</a:t>
            </a:r>
            <a:endParaRPr lang="en-US" altLang="zh-CN" sz="1050" b="1" dirty="0">
              <a:latin typeface="微软雅黑" panose="020B0503020204020204" pitchFamily="34" charset="-122"/>
              <a:ea typeface="微软雅黑" panose="020B0503020204020204" pitchFamily="34" charset="-122"/>
            </a:endParaRPr>
          </a:p>
          <a:p>
            <a:r>
              <a:rPr lang="zh-CN" altLang="en-US" sz="1200" b="1" dirty="0">
                <a:latin typeface="微软雅黑" panose="020B0503020204020204" pitchFamily="34" charset="-122"/>
                <a:ea typeface="微软雅黑" panose="020B0503020204020204" pitchFamily="34" charset="-122"/>
              </a:rPr>
              <a:t>无并发压力性能基准测试</a:t>
            </a:r>
            <a:r>
              <a:rPr lang="en-US" altLang="zh-CN" sz="120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BenchmarkDotNet</a:t>
            </a:r>
            <a:endParaRPr lang="en-US" altLang="zh-CN" sz="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a:xfrm>
            <a:off x="677334" y="96716"/>
            <a:ext cx="8596668" cy="659422"/>
          </a:xfrm>
        </p:spPr>
        <p:txBody>
          <a:bodyPr/>
          <a:lstStyle/>
          <a:p>
            <a:r>
              <a:rPr lang="zh-CN" altLang="en-US" b="1" dirty="0">
                <a:latin typeface="微软雅黑" panose="020B0503020204020204" pitchFamily="34" charset="-122"/>
                <a:ea typeface="微软雅黑" panose="020B0503020204020204" pitchFamily="34" charset="-122"/>
              </a:rPr>
              <a:t>探讨 </a:t>
            </a:r>
            <a:r>
              <a:rPr lang="en-US" b="1" dirty="0">
                <a:latin typeface="微软雅黑" panose="020B0503020204020204" pitchFamily="34" charset="-122"/>
                <a:ea typeface="微软雅黑" panose="020B0503020204020204" pitchFamily="34" charset="-122"/>
              </a:rPr>
              <a:t>100 </a:t>
            </a:r>
            <a:r>
              <a:rPr lang="zh-CN" altLang="en-US" b="1" dirty="0">
                <a:latin typeface="微软雅黑" panose="020B0503020204020204" pitchFamily="34" charset="-122"/>
                <a:ea typeface="微软雅黑" panose="020B0503020204020204" pitchFamily="34" charset="-122"/>
              </a:rPr>
              <a:t>万 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a:xfrm>
            <a:off x="712109" y="763339"/>
            <a:ext cx="10191022" cy="3072249"/>
          </a:xfrm>
        </p:spPr>
        <p:txBody>
          <a:bodyPr>
            <a:normAutofit/>
          </a:bodyPr>
          <a:lstStyle/>
          <a:p>
            <a:r>
              <a:rPr lang="zh-CN" altLang="en-US" sz="1600" b="1" dirty="0">
                <a:latin typeface="微软雅黑" panose="020B0503020204020204" pitchFamily="34" charset="-122"/>
                <a:ea typeface="微软雅黑" panose="020B0503020204020204" pitchFamily="34" charset="-122"/>
              </a:rPr>
              <a:t>假设每篇文档 </a:t>
            </a:r>
            <a:r>
              <a:rPr lang="en-US" altLang="zh-CN" sz="1600" b="1" dirty="0">
                <a:latin typeface="微软雅黑" panose="020B0503020204020204" pitchFamily="34" charset="-122"/>
                <a:ea typeface="微软雅黑" panose="020B0503020204020204" pitchFamily="34" charset="-122"/>
              </a:rPr>
              <a:t>3000 </a:t>
            </a:r>
            <a:r>
              <a:rPr lang="zh-CN" altLang="en-US" sz="1600" b="1" dirty="0">
                <a:latin typeface="微软雅黑" panose="020B0503020204020204" pitchFamily="34" charset="-122"/>
                <a:ea typeface="微软雅黑" panose="020B0503020204020204" pitchFamily="34" charset="-122"/>
              </a:rPr>
              <a:t>汉字，</a:t>
            </a:r>
            <a:r>
              <a:rPr lang="en-US" altLang="zh-CN" sz="1600" b="1" dirty="0">
                <a:highlight>
                  <a:srgbClr val="FFFF00"/>
                </a:highlight>
                <a:latin typeface="微软雅黑" panose="020B0503020204020204" pitchFamily="34" charset="-122"/>
                <a:ea typeface="微软雅黑" panose="020B0503020204020204" pitchFamily="34" charset="-122"/>
              </a:rPr>
              <a:t>300</a:t>
            </a:r>
            <a:r>
              <a:rPr lang="zh-CN" altLang="en-US" sz="1600" b="1" dirty="0">
                <a:highlight>
                  <a:srgbClr val="FFFF00"/>
                </a:highlight>
                <a:latin typeface="微软雅黑" panose="020B0503020204020204" pitchFamily="34" charset="-122"/>
                <a:ea typeface="微软雅黑" panose="020B0503020204020204" pitchFamily="34" charset="-122"/>
              </a:rPr>
              <a:t>汉字</a:t>
            </a:r>
            <a:r>
              <a:rPr lang="en-US" altLang="zh-CN" sz="1600" b="1" dirty="0">
                <a:highlight>
                  <a:srgbClr val="FFFF00"/>
                </a:highlight>
                <a:latin typeface="微软雅黑" panose="020B0503020204020204" pitchFamily="34" charset="-122"/>
                <a:ea typeface="微软雅黑" panose="020B0503020204020204" pitchFamily="34" charset="-122"/>
              </a:rPr>
              <a:t>/</a:t>
            </a:r>
            <a:r>
              <a:rPr lang="zh-CN" altLang="en-US" sz="1600" b="1" dirty="0">
                <a:highlight>
                  <a:srgbClr val="FFFF00"/>
                </a:highlight>
                <a:latin typeface="微软雅黑" panose="020B0503020204020204" pitchFamily="34" charset="-122"/>
                <a:ea typeface="微软雅黑" panose="020B0503020204020204" pitchFamily="34" charset="-122"/>
              </a:rPr>
              <a:t>块</a:t>
            </a:r>
            <a:r>
              <a:rPr lang="en-US" altLang="zh-CN" sz="1600" b="1" dirty="0">
                <a:latin typeface="微软雅黑" panose="020B0503020204020204" pitchFamily="34" charset="-122"/>
                <a:ea typeface="微软雅黑" panose="020B0503020204020204" pitchFamily="34" charset="-122"/>
              </a:rPr>
              <a:t>, (</a:t>
            </a:r>
            <a:r>
              <a:rPr lang="zh-CN" altLang="en-US" sz="1600" b="1" dirty="0">
                <a:latin typeface="微软雅黑" panose="020B0503020204020204" pitchFamily="34" charset="-122"/>
                <a:ea typeface="微软雅黑" panose="020B0503020204020204" pitchFamily="34" charset="-122"/>
              </a:rPr>
              <a:t>英文</a:t>
            </a:r>
            <a:r>
              <a:rPr lang="en-US" altLang="zh-CN" sz="1600" b="1" dirty="0">
                <a:latin typeface="微软雅黑" panose="020B0503020204020204" pitchFamily="34" charset="-122"/>
                <a:ea typeface="微软雅黑" panose="020B0503020204020204" pitchFamily="34" charset="-122"/>
              </a:rPr>
              <a:t>100 Tokens </a:t>
            </a:r>
            <a:r>
              <a:rPr lang="en-US" sz="1600" b="1" i="0" dirty="0">
                <a:solidFill>
                  <a:srgbClr val="111111"/>
                </a:solidFill>
                <a:effectLst/>
                <a:latin typeface="Roboto" panose="020F0502020204030204" pitchFamily="2" charset="0"/>
              </a:rPr>
              <a:t>≈ 75 Words</a:t>
            </a:r>
            <a:r>
              <a:rPr lang="en-US" altLang="zh-CN" sz="1600" b="1" dirty="0">
                <a:latin typeface="微软雅黑" panose="020B0503020204020204" pitchFamily="34" charset="-122"/>
                <a:ea typeface="微软雅黑" panose="020B0503020204020204" pitchFamily="34" charset="-122"/>
              </a:rPr>
              <a:t>)</a:t>
            </a:r>
          </a:p>
          <a:p>
            <a:pPr marL="0" indent="0">
              <a:buNone/>
            </a:pPr>
            <a:r>
              <a:rPr lang="en-US" altLang="zh-CN" sz="1600" b="1" dirty="0">
                <a:latin typeface="微软雅黑" panose="020B0503020204020204" pitchFamily="34" charset="-122"/>
                <a:ea typeface="微软雅黑" panose="020B0503020204020204" pitchFamily="34" charset="-122"/>
              </a:rPr>
              <a:t>	</a:t>
            </a:r>
            <a:r>
              <a:rPr lang="en-US" sz="1400" b="0" i="0" dirty="0">
                <a:solidFill>
                  <a:srgbClr val="111111"/>
                </a:solidFill>
                <a:effectLst/>
                <a:latin typeface="Microsoft YaHei" panose="020B0503020204020204" pitchFamily="34" charset="-122"/>
                <a:ea typeface="Microsoft YaHei" panose="020B0503020204020204" pitchFamily="34" charset="-122"/>
              </a:rPr>
              <a:t>∵</a:t>
            </a:r>
            <a:r>
              <a:rPr lang="en-US" sz="1400" b="1" i="0" dirty="0">
                <a:solidFill>
                  <a:srgbClr val="111111"/>
                </a:solidFill>
                <a:effectLst/>
                <a:latin typeface="微软雅黑" panose="020B0503020204020204" pitchFamily="34" charset="-122"/>
                <a:ea typeface="微软雅黑" panose="020B0503020204020204" pitchFamily="34" charset="-122"/>
              </a:rPr>
              <a:t> </a:t>
            </a:r>
            <a:r>
              <a:rPr lang="en-US" altLang="zh-CN" sz="1400" b="1" dirty="0">
                <a:latin typeface="微软雅黑" panose="020B0503020204020204" pitchFamily="34" charset="-122"/>
                <a:ea typeface="微软雅黑" panose="020B0503020204020204" pitchFamily="34" charset="-122"/>
              </a:rPr>
              <a:t>2 Tokens/</a:t>
            </a:r>
            <a:r>
              <a:rPr lang="zh-CN" altLang="en-US" sz="1400" b="1" dirty="0">
                <a:latin typeface="微软雅黑" panose="020B0503020204020204" pitchFamily="34" charset="-122"/>
                <a:ea typeface="微软雅黑" panose="020B0503020204020204" pitchFamily="34" charset="-122"/>
              </a:rPr>
              <a:t>汉字（实测）</a:t>
            </a:r>
            <a:endParaRPr lang="en-US" altLang="zh-CN" sz="14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600 Tokens /</a:t>
            </a:r>
            <a:r>
              <a:rPr lang="zh-CN" altLang="en-US" sz="1200" b="1" dirty="0">
                <a:latin typeface="微软雅黑" panose="020B0503020204020204" pitchFamily="34" charset="-122"/>
                <a:ea typeface="微软雅黑" panose="020B0503020204020204" pitchFamily="34" charset="-122"/>
              </a:rPr>
              <a:t>块</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10</a:t>
            </a:r>
            <a:r>
              <a:rPr lang="zh-CN" altLang="en-US" sz="1200" b="1" dirty="0">
                <a:latin typeface="微软雅黑" panose="020B0503020204020204" pitchFamily="34" charset="-122"/>
                <a:ea typeface="微软雅黑" panose="020B0503020204020204" pitchFamily="34" charset="-122"/>
              </a:rPr>
              <a:t>块</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a:t>
            </a:r>
            <a:r>
              <a:rPr lang="en-US" altLang="zh-CN" sz="1200" b="1" dirty="0">
                <a:latin typeface="微软雅黑" panose="020B0503020204020204" pitchFamily="34" charset="-122"/>
                <a:ea typeface="微软雅黑" panose="020B0503020204020204" pitchFamily="34" charset="-122"/>
              </a:rPr>
              <a:t>10</a:t>
            </a:r>
            <a:r>
              <a:rPr lang="zh-CN" altLang="en-US" sz="1200" b="1" dirty="0">
                <a:latin typeface="微软雅黑" panose="020B0503020204020204" pitchFamily="34" charset="-122"/>
                <a:ea typeface="微软雅黑" panose="020B0503020204020204" pitchFamily="34" charset="-122"/>
              </a:rPr>
              <a:t>向量</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文档，考虑：</a:t>
            </a:r>
            <a:r>
              <a:rPr lang="en-US" altLang="zh-CN" sz="1200" b="1" dirty="0">
                <a:highlight>
                  <a:srgbClr val="FFFF00"/>
                </a:highlight>
                <a:latin typeface="微软雅黑" panose="020B0503020204020204" pitchFamily="34" charset="-122"/>
                <a:ea typeface="微软雅黑" panose="020B0503020204020204" pitchFamily="34" charset="-122"/>
              </a:rPr>
              <a:t>Few-Shot</a:t>
            </a:r>
            <a:r>
              <a:rPr lang="zh-CN" altLang="en-US" sz="1200" b="1" dirty="0">
                <a:highlight>
                  <a:srgbClr val="FFFF00"/>
                </a:highlight>
                <a:latin typeface="微软雅黑" panose="020B0503020204020204" pitchFamily="34" charset="-122"/>
                <a:ea typeface="微软雅黑" panose="020B0503020204020204" pitchFamily="34" charset="-122"/>
              </a:rPr>
              <a:t>、</a:t>
            </a:r>
            <a:r>
              <a:rPr lang="en-US" altLang="zh-CN" sz="1200" b="1" dirty="0">
                <a:highlight>
                  <a:srgbClr val="FFFF00"/>
                </a:highlight>
                <a:latin typeface="微软雅黑" panose="020B0503020204020204" pitchFamily="34" charset="-122"/>
                <a:ea typeface="微软雅黑" panose="020B0503020204020204" pitchFamily="34" charset="-122"/>
              </a:rPr>
              <a:t>Overlap</a:t>
            </a:r>
            <a:r>
              <a:rPr lang="zh-CN" altLang="en-US" sz="1200" b="1" dirty="0">
                <a:highlight>
                  <a:srgbClr val="FFFF00"/>
                </a:highlight>
                <a:latin typeface="微软雅黑" panose="020B0503020204020204" pitchFamily="34" charset="-122"/>
                <a:ea typeface="微软雅黑" panose="020B0503020204020204" pitchFamily="34" charset="-122"/>
              </a:rPr>
              <a:t>、</a:t>
            </a:r>
            <a:r>
              <a:rPr lang="en-US" altLang="zh-CN" sz="1200" b="1" dirty="0">
                <a:latin typeface="微软雅黑" panose="020B0503020204020204" pitchFamily="34" charset="-122"/>
                <a:ea typeface="微软雅黑" panose="020B0503020204020204" pitchFamily="34" charset="-122"/>
              </a:rPr>
              <a:t>Token healing</a:t>
            </a:r>
            <a:r>
              <a:rPr lang="zh-CN" altLang="en-US" sz="1200" b="1" dirty="0">
                <a:latin typeface="微软雅黑" panose="020B0503020204020204" pitchFamily="34" charset="-122"/>
                <a:ea typeface="微软雅黑" panose="020B0503020204020204" pitchFamily="34" charset="-122"/>
              </a:rPr>
              <a:t>、断句、段落、章节等产生的 </a:t>
            </a:r>
            <a:r>
              <a:rPr lang="en-US" altLang="zh-CN" sz="1200" b="1" dirty="0">
                <a:latin typeface="微软雅黑" panose="020B0503020204020204" pitchFamily="34" charset="-122"/>
                <a:ea typeface="微软雅黑" panose="020B0503020204020204" pitchFamily="34" charset="-122"/>
              </a:rPr>
              <a:t>Tokens </a:t>
            </a:r>
            <a:r>
              <a:rPr lang="zh-CN" altLang="en-US" sz="1200" b="1" dirty="0">
                <a:latin typeface="微软雅黑" panose="020B0503020204020204" pitchFamily="34" charset="-122"/>
                <a:ea typeface="微软雅黑" panose="020B0503020204020204" pitchFamily="34" charset="-122"/>
              </a:rPr>
              <a:t>浪费占用</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sz="1200" b="1" dirty="0">
                <a:highlight>
                  <a:srgbClr val="FFFF00"/>
                </a:highlight>
                <a:latin typeface="微软雅黑" panose="020B0503020204020204" pitchFamily="34" charset="-122"/>
                <a:ea typeface="微软雅黑" panose="020B0503020204020204" pitchFamily="34" charset="-122"/>
              </a:rPr>
              <a:t>100 </a:t>
            </a:r>
            <a:r>
              <a:rPr lang="zh-CN" altLang="en-US" sz="1200" b="1" dirty="0">
                <a:highlight>
                  <a:srgbClr val="FFFF00"/>
                </a:highlight>
                <a:latin typeface="微软雅黑" panose="020B0503020204020204" pitchFamily="34" charset="-122"/>
                <a:ea typeface="微软雅黑" panose="020B0503020204020204" pitchFamily="34" charset="-122"/>
              </a:rPr>
              <a:t>万向量相当于 </a:t>
            </a:r>
            <a:r>
              <a:rPr lang="en-US" altLang="zh-CN" sz="1200" b="1" dirty="0">
                <a:highlight>
                  <a:srgbClr val="FFFF00"/>
                </a:highlight>
                <a:latin typeface="微软雅黑" panose="020B0503020204020204" pitchFamily="34" charset="-122"/>
                <a:ea typeface="微软雅黑" panose="020B0503020204020204" pitchFamily="34" charset="-122"/>
              </a:rPr>
              <a:t>10W </a:t>
            </a:r>
            <a:r>
              <a:rPr lang="zh-CN" altLang="en-US" sz="1200" b="1" dirty="0">
                <a:highlight>
                  <a:srgbClr val="FFFF00"/>
                </a:highlight>
                <a:latin typeface="微软雅黑" panose="020B0503020204020204" pitchFamily="34" charset="-122"/>
                <a:ea typeface="微软雅黑" panose="020B0503020204020204" pitchFamily="34" charset="-122"/>
              </a:rPr>
              <a:t>文档</a:t>
            </a:r>
            <a:endParaRPr lang="en-US" altLang="zh-CN" sz="1200" b="1" dirty="0">
              <a:highlight>
                <a:srgbClr val="FFFF00"/>
              </a:highlight>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https://platform.openai.com/tokenizer</a:t>
            </a:r>
            <a:endParaRPr lang="en-US" b="1" dirty="0">
              <a:solidFill>
                <a:srgbClr val="0070C0"/>
              </a:solidFill>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https://github.com/openai/openai-cookbook/blob/main/examples/How_to_count_tokens_with_tiktoken.ipynb</a:t>
            </a:r>
            <a:endParaRPr lang="en-US" b="1" dirty="0">
              <a:solidFill>
                <a:srgbClr val="0070C0"/>
              </a:solidFill>
              <a:latin typeface="微软雅黑" panose="020B0503020204020204" pitchFamily="34" charset="-122"/>
              <a:ea typeface="微软雅黑" panose="020B0503020204020204" pitchFamily="34" charset="-122"/>
            </a:endParaRPr>
          </a:p>
          <a:p>
            <a:pPr marL="342900" lvl="1" indent="-342900"/>
            <a:endParaRPr lang="en-US" sz="1800" b="1" dirty="0">
              <a:solidFill>
                <a:srgbClr val="0070C0"/>
              </a:solidFill>
              <a:latin typeface="微软雅黑" panose="020B0503020204020204" pitchFamily="34" charset="-122"/>
              <a:ea typeface="微软雅黑" panose="020B0503020204020204" pitchFamily="34" charset="-122"/>
            </a:endParaRPr>
          </a:p>
          <a:p>
            <a:pPr marL="742950" lvl="2" indent="-342900"/>
            <a:endParaRPr lang="en-US" sz="1600" b="1" dirty="0">
              <a:solidFill>
                <a:srgbClr val="0070C0"/>
              </a:solidFill>
              <a:latin typeface="微软雅黑" panose="020B0503020204020204" pitchFamily="34" charset="-122"/>
              <a:ea typeface="微软雅黑" panose="020B0503020204020204" pitchFamily="34" charset="-122"/>
            </a:endParaRPr>
          </a:p>
          <a:p>
            <a:pPr marL="0" lvl="1" indent="0">
              <a:buNone/>
            </a:pPr>
            <a:endParaRPr lang="en-US" sz="1800" b="1" dirty="0">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4E759987-F284-64FB-6B06-02985519B211}"/>
              </a:ext>
            </a:extLst>
          </p:cNvPr>
          <p:cNvPicPr>
            <a:picLocks noChangeAspect="1"/>
          </p:cNvPicPr>
          <p:nvPr/>
        </p:nvPicPr>
        <p:blipFill>
          <a:blip r:embed="rId4"/>
          <a:stretch>
            <a:fillRect/>
          </a:stretch>
        </p:blipFill>
        <p:spPr>
          <a:xfrm>
            <a:off x="362222" y="3842789"/>
            <a:ext cx="10843533" cy="2810964"/>
          </a:xfrm>
          <a:prstGeom prst="rect">
            <a:avLst/>
          </a:prstGeom>
        </p:spPr>
      </p:pic>
    </p:spTree>
    <p:extLst>
      <p:ext uri="{BB962C8B-B14F-4D97-AF65-F5344CB8AC3E}">
        <p14:creationId xmlns:p14="http://schemas.microsoft.com/office/powerpoint/2010/main" val="853466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598714" y="792481"/>
            <a:ext cx="10515600" cy="5982788"/>
          </a:xfrm>
        </p:spPr>
        <p:txBody>
          <a:bodyPr>
            <a:normAutofit/>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highlight>
                  <a:srgbClr val="FFFF00"/>
                </a:highlight>
                <a:latin typeface="微软雅黑" panose="020B0503020204020204" pitchFamily="34" charset="-122"/>
                <a:ea typeface="微软雅黑" panose="020B0503020204020204" pitchFamily="34" charset="-122"/>
              </a:rPr>
              <a:t>ivfflat</a:t>
            </a:r>
            <a:r>
              <a:rPr lang="en-US" altLang="zh-CN" sz="1600" dirty="0">
                <a:highlight>
                  <a:srgbClr val="FFFF00"/>
                </a:highlight>
                <a:latin typeface="微软雅黑" panose="020B0503020204020204" pitchFamily="34" charset="-122"/>
                <a:ea typeface="微软雅黑" panose="020B0503020204020204" pitchFamily="34" charset="-122"/>
              </a:rPr>
              <a:t> cosine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latin typeface="微软雅黑" panose="020B0503020204020204" pitchFamily="34" charset="-122"/>
                <a:ea typeface="微软雅黑" panose="020B0503020204020204" pitchFamily="34" charset="-122"/>
              </a:rPr>
              <a:t>BenchmarkDotNet</a:t>
            </a:r>
            <a:r>
              <a:rPr lang="en-US"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无并发的单元性能测试</a:t>
            </a:r>
            <a:endParaRPr lang="en-US" sz="1600" dirty="0">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相差</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倍：</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 </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vs 950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a:t>
            </a:r>
            <a:endPar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无并发交叉对比测试过程性能监控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a:xfrm>
            <a:off x="773129" y="177075"/>
            <a:ext cx="8596668" cy="737325"/>
          </a:xfrm>
        </p:spPr>
        <p:txBody>
          <a:bodyPr/>
          <a:lstStyle/>
          <a:p>
            <a:r>
              <a:rPr lang="zh-CN" altLang="en-US" b="1" dirty="0"/>
              <a:t>大纲</a:t>
            </a:r>
            <a:endParaRPr lang="en-US" b="1"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677334" y="1497875"/>
            <a:ext cx="4208175" cy="5164182"/>
          </a:xfrm>
        </p:spPr>
        <p:txBody>
          <a:bodyPr>
            <a:normAutofit fontScale="92500" lnSpcReduction="20000"/>
          </a:bodyPr>
          <a:lstStyle/>
          <a:p>
            <a:r>
              <a:rPr lang="zh-CN" altLang="en-US" sz="2400" dirty="0">
                <a:solidFill>
                  <a:schemeClr val="tx1"/>
                </a:solidFill>
                <a:latin typeface="微软雅黑" panose="020B0503020204020204" pitchFamily="34" charset="-122"/>
                <a:ea typeface="微软雅黑" panose="020B0503020204020204" pitchFamily="34" charset="-122"/>
              </a:rPr>
              <a:t>向量基础</a:t>
            </a:r>
            <a:endParaRPr lang="en-US" altLang="zh-CN" sz="24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向量概念</a:t>
            </a:r>
            <a:endParaRPr lang="en-US" altLang="zh-CN" sz="22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向量索引</a:t>
            </a:r>
            <a:endParaRPr lang="en-US" altLang="zh-CN" sz="22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向量检索场景</a:t>
            </a:r>
            <a:endParaRPr lang="en-US" altLang="zh-CN" sz="2200" dirty="0">
              <a:solidFill>
                <a:schemeClr val="tx1"/>
              </a:solidFill>
              <a:latin typeface="微软雅黑" panose="020B0503020204020204" pitchFamily="34" charset="-122"/>
              <a:ea typeface="微软雅黑" panose="020B0503020204020204" pitchFamily="34" charset="-122"/>
            </a:endParaRPr>
          </a:p>
          <a:p>
            <a:r>
              <a:rPr lang="zh-CN" altLang="en-US" sz="2400" dirty="0">
                <a:solidFill>
                  <a:schemeClr val="tx1"/>
                </a:solidFill>
                <a:latin typeface="微软雅黑" panose="020B0503020204020204" pitchFamily="34" charset="-122"/>
                <a:ea typeface="微软雅黑" panose="020B0503020204020204" pitchFamily="34" charset="-122"/>
              </a:rPr>
              <a:t>向量数据库性能初级评测</a:t>
            </a:r>
            <a:endParaRPr lang="en-US" altLang="zh-CN" sz="24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评测过程与结果分享</a:t>
            </a:r>
            <a:endParaRPr lang="en-US" altLang="zh-CN" sz="2200" dirty="0">
              <a:solidFill>
                <a:schemeClr val="tx1"/>
              </a:solidFill>
              <a:latin typeface="微软雅黑" panose="020B0503020204020204" pitchFamily="34" charset="-122"/>
              <a:ea typeface="微软雅黑" panose="020B0503020204020204" pitchFamily="34" charset="-122"/>
            </a:endParaRPr>
          </a:p>
          <a:p>
            <a:r>
              <a:rPr lang="zh-CN" altLang="en-US" sz="2400" dirty="0">
                <a:solidFill>
                  <a:schemeClr val="tx1"/>
                </a:solidFill>
                <a:latin typeface="微软雅黑" panose="020B0503020204020204" pitchFamily="34" charset="-122"/>
                <a:ea typeface="微软雅黑" panose="020B0503020204020204" pitchFamily="34" charset="-122"/>
              </a:rPr>
              <a:t>向量数据库产品选型</a:t>
            </a:r>
            <a:endParaRPr lang="en-US" altLang="zh-CN" sz="2400" dirty="0">
              <a:solidFill>
                <a:schemeClr val="tx1"/>
              </a:solidFill>
              <a:latin typeface="微软雅黑" panose="020B0503020204020204" pitchFamily="34" charset="-122"/>
              <a:ea typeface="微软雅黑" panose="020B0503020204020204" pitchFamily="34" charset="-122"/>
            </a:endParaRPr>
          </a:p>
          <a:p>
            <a:pPr lvl="1"/>
            <a:r>
              <a:rPr lang="zh-CN" altLang="en-US" sz="2200" dirty="0">
                <a:solidFill>
                  <a:schemeClr val="tx1"/>
                </a:solidFill>
                <a:latin typeface="微软雅黑" panose="020B0503020204020204" pitchFamily="34" charset="-122"/>
                <a:ea typeface="微软雅黑" panose="020B0503020204020204" pitchFamily="34" charset="-122"/>
              </a:rPr>
              <a:t>本次评测结果分析</a:t>
            </a:r>
            <a:endParaRPr lang="en-US" altLang="zh-CN" sz="2200" dirty="0">
              <a:solidFill>
                <a:schemeClr val="tx1"/>
              </a:solidFill>
              <a:latin typeface="微软雅黑" panose="020B0503020204020204" pitchFamily="34" charset="-122"/>
              <a:ea typeface="微软雅黑" panose="020B0503020204020204" pitchFamily="34" charset="-122"/>
            </a:endParaRPr>
          </a:p>
          <a:p>
            <a:pPr lvl="1"/>
            <a:r>
              <a:rPr lang="zh-CN" altLang="en-US" sz="2200">
                <a:solidFill>
                  <a:schemeClr val="tx1"/>
                </a:solidFill>
                <a:latin typeface="微软雅黑" panose="020B0503020204020204" pitchFamily="34" charset="-122"/>
                <a:ea typeface="微软雅黑" panose="020B0503020204020204" pitchFamily="34" charset="-122"/>
              </a:rPr>
              <a:t>选型其他参</a:t>
            </a:r>
            <a:r>
              <a:rPr lang="zh-CN" altLang="en-US" sz="2200" dirty="0">
                <a:solidFill>
                  <a:schemeClr val="tx1"/>
                </a:solidFill>
                <a:latin typeface="微软雅黑" panose="020B0503020204020204" pitchFamily="34" charset="-122"/>
                <a:ea typeface="微软雅黑" panose="020B0503020204020204" pitchFamily="34" charset="-122"/>
              </a:rPr>
              <a:t>考依据</a:t>
            </a:r>
            <a:endParaRPr lang="en-US" altLang="zh-CN" sz="2200" dirty="0">
              <a:solidFill>
                <a:schemeClr val="tx1"/>
              </a:solidFill>
              <a:latin typeface="微软雅黑" panose="020B0503020204020204" pitchFamily="34" charset="-122"/>
              <a:ea typeface="微软雅黑" panose="020B0503020204020204" pitchFamily="34" charset="-122"/>
            </a:endParaRPr>
          </a:p>
          <a:p>
            <a:pPr lvl="2"/>
            <a:r>
              <a:rPr lang="en-US" altLang="zh-CN" sz="2000" dirty="0">
                <a:solidFill>
                  <a:schemeClr val="tx1"/>
                </a:solidFill>
                <a:latin typeface="微软雅黑" panose="020B0503020204020204" pitchFamily="34" charset="-122"/>
                <a:ea typeface="微软雅黑" panose="020B0503020204020204" pitchFamily="34" charset="-122"/>
              </a:rPr>
              <a:t>OpenAI cookbook</a:t>
            </a:r>
          </a:p>
          <a:p>
            <a:pPr lvl="2"/>
            <a:r>
              <a:rPr lang="en-US" altLang="zh-CN" sz="2000" dirty="0">
                <a:solidFill>
                  <a:schemeClr val="tx1"/>
                </a:solidFill>
                <a:latin typeface="微软雅黑" panose="020B0503020204020204" pitchFamily="34" charset="-122"/>
                <a:ea typeface="微软雅黑" panose="020B0503020204020204" pitchFamily="34" charset="-122"/>
              </a:rPr>
              <a:t>Semantic-Kernel</a:t>
            </a:r>
          </a:p>
          <a:p>
            <a:pPr lvl="2"/>
            <a:r>
              <a:rPr lang="en-US" altLang="zh-CN" sz="2000" dirty="0" err="1">
                <a:solidFill>
                  <a:schemeClr val="tx1"/>
                </a:solidFill>
                <a:latin typeface="微软雅黑" panose="020B0503020204020204" pitchFamily="34" charset="-122"/>
                <a:ea typeface="微软雅黑" panose="020B0503020204020204" pitchFamily="34" charset="-122"/>
              </a:rPr>
              <a:t>LangChain</a:t>
            </a:r>
            <a:endParaRPr lang="en-US" altLang="zh-CN" sz="2000" dirty="0">
              <a:solidFill>
                <a:schemeClr val="tx1"/>
              </a:solidFill>
              <a:latin typeface="微软雅黑" panose="020B0503020204020204" pitchFamily="34" charset="-122"/>
              <a:ea typeface="微软雅黑" panose="020B0503020204020204" pitchFamily="34" charset="-122"/>
            </a:endParaRPr>
          </a:p>
          <a:p>
            <a:r>
              <a:rPr lang="zh-CN" altLang="en-US" sz="2400" dirty="0">
                <a:solidFill>
                  <a:schemeClr val="tx1"/>
                </a:solidFill>
                <a:latin typeface="微软雅黑" panose="020B0503020204020204" pitchFamily="34" charset="-122"/>
                <a:ea typeface="微软雅黑" panose="020B0503020204020204" pitchFamily="34" charset="-122"/>
              </a:rPr>
              <a:t>实操提示</a:t>
            </a:r>
            <a:endParaRPr lang="en-US" altLang="zh-CN" sz="2400" dirty="0">
              <a:solidFill>
                <a:schemeClr val="tx1"/>
              </a:solidFill>
              <a:latin typeface="微软雅黑" panose="020B0503020204020204" pitchFamily="34" charset="-122"/>
              <a:ea typeface="微软雅黑" panose="020B0503020204020204" pitchFamily="34" charset="-122"/>
            </a:endParaRPr>
          </a:p>
          <a:p>
            <a:endParaRPr lang="en-US" altLang="zh-CN" sz="2400" dirty="0">
              <a:solidFill>
                <a:schemeClr val="tx1"/>
              </a:solidFill>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D90A29B9-F31E-AF24-7A8E-70922F4DBBD1}"/>
              </a:ext>
            </a:extLst>
          </p:cNvPr>
          <p:cNvSpPr txBox="1">
            <a:spLocks/>
          </p:cNvSpPr>
          <p:nvPr/>
        </p:nvSpPr>
        <p:spPr>
          <a:xfrm>
            <a:off x="4975668" y="1497875"/>
            <a:ext cx="5982788" cy="402771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pPr>
            <a:r>
              <a:rPr lang="zh-CN" altLang="en-US" sz="2200" dirty="0">
                <a:solidFill>
                  <a:schemeClr val="tx1"/>
                </a:solidFill>
                <a:latin typeface="微软雅黑" panose="020B0503020204020204" pitchFamily="34" charset="-122"/>
                <a:ea typeface="微软雅黑" panose="020B0503020204020204" pitchFamily="34" charset="-122"/>
              </a:rPr>
              <a:t>特别鸣谢</a:t>
            </a:r>
            <a:endParaRPr lang="en-US" altLang="zh-CN" sz="2200" dirty="0">
              <a:solidFill>
                <a:schemeClr val="tx1"/>
              </a:solidFill>
              <a:latin typeface="微软雅黑" panose="020B0503020204020204" pitchFamily="34" charset="-122"/>
              <a:ea typeface="微软雅黑" panose="020B0503020204020204" pitchFamily="34" charset="-122"/>
            </a:endParaRPr>
          </a:p>
          <a:p>
            <a:pPr marL="742950" lvl="2" indent="-342900">
              <a:lnSpc>
                <a:spcPct val="90000"/>
              </a:lnSpc>
            </a:pPr>
            <a:r>
              <a:rPr lang="zh-CN" altLang="en-US" sz="2000" dirty="0">
                <a:solidFill>
                  <a:schemeClr val="tx1"/>
                </a:solidFill>
                <a:latin typeface="微软雅黑" panose="020B0503020204020204" pitchFamily="34" charset="-122"/>
                <a:ea typeface="微软雅黑" panose="020B0503020204020204" pitchFamily="34" charset="-122"/>
              </a:rPr>
              <a:t>哈维尔 胡</a:t>
            </a:r>
            <a:endParaRPr lang="en-US" altLang="zh-CN" sz="2000" dirty="0">
              <a:solidFill>
                <a:schemeClr val="tx1"/>
              </a:solidFill>
              <a:latin typeface="微软雅黑" panose="020B0503020204020204" pitchFamily="34" charset="-122"/>
              <a:ea typeface="微软雅黑" panose="020B0503020204020204" pitchFamily="34" charset="-122"/>
            </a:endParaRPr>
          </a:p>
          <a:p>
            <a:pPr marL="1257300" lvl="4" indent="-342900">
              <a:lnSpc>
                <a:spcPct val="90000"/>
              </a:lnSpc>
            </a:pPr>
            <a:r>
              <a:rPr lang="zh-CN" altLang="en-US" sz="2000" dirty="0">
                <a:solidFill>
                  <a:schemeClr val="tx1"/>
                </a:solidFill>
                <a:latin typeface="微软雅黑" panose="020B0503020204020204" pitchFamily="34" charset="-122"/>
                <a:ea typeface="微软雅黑" panose="020B0503020204020204" pitchFamily="34" charset="-122"/>
              </a:rPr>
              <a:t>小范围分享</a:t>
            </a:r>
            <a:endParaRPr lang="en-US" altLang="zh-CN" sz="2000" dirty="0">
              <a:solidFill>
                <a:schemeClr val="tx1"/>
              </a:solidFill>
              <a:latin typeface="微软雅黑" panose="020B0503020204020204" pitchFamily="34" charset="-122"/>
              <a:ea typeface="微软雅黑" panose="020B0503020204020204" pitchFamily="34" charset="-122"/>
            </a:endParaRPr>
          </a:p>
          <a:p>
            <a:pPr marL="1257300" lvl="4" indent="-342900">
              <a:lnSpc>
                <a:spcPct val="90000"/>
              </a:lnSpc>
            </a:pPr>
            <a:r>
              <a:rPr lang="zh-CN" altLang="en-US" sz="2000" dirty="0">
                <a:solidFill>
                  <a:schemeClr val="tx1"/>
                </a:solidFill>
                <a:latin typeface="微软雅黑" panose="020B0503020204020204" pitchFamily="34" charset="-122"/>
                <a:ea typeface="微软雅黑" panose="020B0503020204020204" pitchFamily="34" charset="-122"/>
              </a:rPr>
              <a:t>赞助 </a:t>
            </a:r>
            <a:r>
              <a:rPr lang="en-US" altLang="zh-CN" sz="2000" dirty="0">
                <a:solidFill>
                  <a:schemeClr val="tx1"/>
                </a:solidFill>
                <a:latin typeface="微软雅黑" panose="020B0503020204020204" pitchFamily="34" charset="-122"/>
                <a:ea typeface="微软雅黑" panose="020B0503020204020204" pitchFamily="34" charset="-122"/>
              </a:rPr>
              <a:t>11</a:t>
            </a:r>
            <a:r>
              <a:rPr lang="zh-CN" altLang="en-US" sz="2000" dirty="0">
                <a:solidFill>
                  <a:schemeClr val="tx1"/>
                </a:solidFill>
                <a:latin typeface="微软雅黑" panose="020B0503020204020204" pitchFamily="34" charset="-122"/>
                <a:ea typeface="微软雅黑" panose="020B0503020204020204" pitchFamily="34" charset="-122"/>
              </a:rPr>
              <a:t>万</a:t>
            </a:r>
            <a:endParaRPr lang="en-US" altLang="zh-CN" sz="2000" dirty="0">
              <a:solidFill>
                <a:schemeClr val="tx1"/>
              </a:solidFill>
              <a:latin typeface="微软雅黑" panose="020B0503020204020204" pitchFamily="34" charset="-122"/>
              <a:ea typeface="微软雅黑" panose="020B0503020204020204" pitchFamily="34" charset="-122"/>
            </a:endParaRPr>
          </a:p>
          <a:p>
            <a:pPr marL="1257300" lvl="4" indent="-342900">
              <a:lnSpc>
                <a:spcPct val="90000"/>
              </a:lnSpc>
            </a:pPr>
            <a:r>
              <a:rPr lang="zh-CN" altLang="en-US" sz="2000" dirty="0">
                <a:solidFill>
                  <a:schemeClr val="tx1"/>
                </a:solidFill>
                <a:latin typeface="微软雅黑" panose="020B0503020204020204" pitchFamily="34" charset="-122"/>
                <a:ea typeface="微软雅黑" panose="020B0503020204020204" pitchFamily="34" charset="-122"/>
              </a:rPr>
              <a:t>赞助高性能 </a:t>
            </a:r>
            <a:r>
              <a:rPr lang="en-US" altLang="zh-CN" sz="2000" dirty="0">
                <a:solidFill>
                  <a:schemeClr val="tx1"/>
                </a:solidFill>
                <a:latin typeface="微软雅黑" panose="020B0503020204020204" pitchFamily="34" charset="-122"/>
                <a:ea typeface="微软雅黑" panose="020B0503020204020204" pitchFamily="34" charset="-122"/>
              </a:rPr>
              <a:t>Azure </a:t>
            </a:r>
            <a:r>
              <a:rPr lang="zh-CN" altLang="en-US" sz="2000" dirty="0">
                <a:solidFill>
                  <a:schemeClr val="tx1"/>
                </a:solidFill>
                <a:latin typeface="微软雅黑" panose="020B0503020204020204" pitchFamily="34" charset="-122"/>
                <a:ea typeface="微软雅黑" panose="020B0503020204020204" pitchFamily="34" charset="-122"/>
              </a:rPr>
              <a:t>虚机 </a:t>
            </a:r>
            <a:r>
              <a:rPr lang="en-US" altLang="zh-CN" sz="2000" dirty="0">
                <a:solidFill>
                  <a:schemeClr val="tx1"/>
                </a:solidFill>
                <a:latin typeface="微软雅黑" panose="020B0503020204020204" pitchFamily="34" charset="-122"/>
                <a:ea typeface="微软雅黑" panose="020B0503020204020204" pitchFamily="34" charset="-122"/>
              </a:rPr>
              <a:t>24 </a:t>
            </a:r>
            <a:r>
              <a:rPr lang="zh-CN" altLang="en-US" sz="2000" dirty="0">
                <a:solidFill>
                  <a:schemeClr val="tx1"/>
                </a:solidFill>
                <a:latin typeface="微软雅黑" panose="020B0503020204020204" pitchFamily="34" charset="-122"/>
                <a:ea typeface="微软雅黑" panose="020B0503020204020204" pitchFamily="34" charset="-122"/>
              </a:rPr>
              <a:t>小时</a:t>
            </a:r>
            <a:endParaRPr lang="en-US" altLang="zh-CN" sz="2000" dirty="0">
              <a:solidFill>
                <a:schemeClr val="tx1"/>
              </a:solidFill>
              <a:latin typeface="微软雅黑" panose="020B0503020204020204" pitchFamily="34" charset="-122"/>
              <a:ea typeface="微软雅黑" panose="020B0503020204020204" pitchFamily="34" charset="-122"/>
            </a:endParaRPr>
          </a:p>
          <a:p>
            <a:pPr marL="1257300" lvl="4" indent="-342900">
              <a:lnSpc>
                <a:spcPct val="90000"/>
              </a:lnSpc>
            </a:pPr>
            <a:r>
              <a:rPr lang="zh-CN" altLang="en-US" sz="2000" dirty="0">
                <a:solidFill>
                  <a:schemeClr val="tx1"/>
                </a:solidFill>
                <a:latin typeface="微软雅黑" panose="020B0503020204020204" pitchFamily="34" charset="-122"/>
                <a:ea typeface="微软雅黑" panose="020B0503020204020204" pitchFamily="34" charset="-122"/>
              </a:rPr>
              <a:t>提供评测产品范围线索</a:t>
            </a:r>
            <a:endParaRPr lang="en-US" altLang="zh-CN" sz="2000" dirty="0">
              <a:solidFill>
                <a:schemeClr val="tx1"/>
              </a:solidFill>
              <a:latin typeface="微软雅黑" panose="020B0503020204020204" pitchFamily="34" charset="-122"/>
              <a:ea typeface="微软雅黑" panose="020B0503020204020204" pitchFamily="34" charset="-122"/>
            </a:endParaRPr>
          </a:p>
          <a:p>
            <a:pPr marL="1257300" lvl="4" indent="-342900">
              <a:lnSpc>
                <a:spcPct val="90000"/>
              </a:lnSpc>
            </a:pPr>
            <a:r>
              <a:rPr lang="zh-CN" altLang="en-US" sz="2000" dirty="0">
                <a:solidFill>
                  <a:srgbClr val="FF0000"/>
                </a:solidFill>
                <a:latin typeface="微软雅黑" panose="020B0503020204020204" pitchFamily="34" charset="-122"/>
                <a:ea typeface="微软雅黑" panose="020B0503020204020204" pitchFamily="34" charset="-122"/>
              </a:rPr>
              <a:t>推荐至 </a:t>
            </a:r>
            <a:r>
              <a:rPr lang="en-US" altLang="zh-CN" sz="2000" dirty="0">
                <a:solidFill>
                  <a:srgbClr val="FF0000"/>
                </a:solidFill>
                <a:latin typeface="微软雅黑" panose="020B0503020204020204" pitchFamily="34" charset="-122"/>
                <a:ea typeface="微软雅黑" panose="020B0503020204020204" pitchFamily="34" charset="-122"/>
              </a:rPr>
              <a:t>OpenAI </a:t>
            </a:r>
            <a:r>
              <a:rPr lang="zh-CN" altLang="en-US" sz="2000" dirty="0">
                <a:solidFill>
                  <a:srgbClr val="FF0000"/>
                </a:solidFill>
                <a:latin typeface="微软雅黑" panose="020B0503020204020204" pitchFamily="34" charset="-122"/>
                <a:ea typeface="微软雅黑" panose="020B0503020204020204" pitchFamily="34" charset="-122"/>
              </a:rPr>
              <a:t>系列分享</a:t>
            </a:r>
            <a:endParaRPr lang="en-US" altLang="zh-CN" sz="2000" dirty="0">
              <a:solidFill>
                <a:srgbClr val="FF0000"/>
              </a:solidFill>
              <a:latin typeface="微软雅黑" panose="020B0503020204020204" pitchFamily="34" charset="-122"/>
              <a:ea typeface="微软雅黑" panose="020B0503020204020204" pitchFamily="34" charset="-122"/>
            </a:endParaRPr>
          </a:p>
          <a:p>
            <a:pPr marL="342900" lvl="3" indent="-342900">
              <a:lnSpc>
                <a:spcPct val="90000"/>
              </a:lnSpc>
            </a:pPr>
            <a:r>
              <a:rPr lang="zh-CN" altLang="en-US" sz="2200" dirty="0">
                <a:solidFill>
                  <a:schemeClr val="tx1"/>
                </a:solidFill>
                <a:latin typeface="微软雅黑" panose="020B0503020204020204" pitchFamily="34" charset="-122"/>
                <a:ea typeface="微软雅黑" panose="020B0503020204020204" pitchFamily="34" charset="-122"/>
              </a:rPr>
              <a:t>内容有些枯燥</a:t>
            </a:r>
            <a:endParaRPr lang="en-US" altLang="zh-CN" sz="2200" dirty="0">
              <a:solidFill>
                <a:schemeClr val="tx1"/>
              </a:solidFill>
              <a:latin typeface="微软雅黑" panose="020B0503020204020204" pitchFamily="34" charset="-122"/>
              <a:ea typeface="微软雅黑" panose="020B0503020204020204" pitchFamily="34" charset="-122"/>
            </a:endParaRPr>
          </a:p>
          <a:p>
            <a:pPr marL="800100" lvl="4" indent="-342900">
              <a:lnSpc>
                <a:spcPct val="90000"/>
              </a:lnSpc>
            </a:pPr>
            <a:r>
              <a:rPr lang="zh-CN" altLang="en-US" sz="2200" dirty="0">
                <a:solidFill>
                  <a:schemeClr val="tx1"/>
                </a:solidFill>
                <a:latin typeface="微软雅黑" panose="020B0503020204020204" pitchFamily="34" charset="-122"/>
                <a:ea typeface="微软雅黑" panose="020B0503020204020204" pitchFamily="34" charset="-122"/>
              </a:rPr>
              <a:t>话题轻松</a:t>
            </a:r>
            <a:endParaRPr lang="en-US" altLang="zh-CN" sz="2200" dirty="0">
              <a:solidFill>
                <a:schemeClr val="tx1"/>
              </a:solidFill>
              <a:latin typeface="微软雅黑" panose="020B0503020204020204" pitchFamily="34" charset="-122"/>
              <a:ea typeface="微软雅黑" panose="020B0503020204020204" pitchFamily="34" charset="-122"/>
            </a:endParaRPr>
          </a:p>
          <a:p>
            <a:pPr marL="800100" lvl="4" indent="-342900">
              <a:lnSpc>
                <a:spcPct val="90000"/>
              </a:lnSpc>
            </a:pPr>
            <a:r>
              <a:rPr lang="zh-CN" altLang="en-US" sz="2200" dirty="0">
                <a:solidFill>
                  <a:schemeClr val="tx1"/>
                </a:solidFill>
                <a:latin typeface="微软雅黑" panose="020B0503020204020204" pitchFamily="34" charset="-122"/>
                <a:ea typeface="微软雅黑" panose="020B0503020204020204" pitchFamily="34" charset="-122"/>
              </a:rPr>
              <a:t>请大家斧正</a:t>
            </a:r>
            <a:endParaRPr lang="en-US" altLang="zh-CN" sz="2200" dirty="0">
              <a:solidFill>
                <a:schemeClr val="tx1"/>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383177" y="1770966"/>
            <a:ext cx="8596668" cy="3880773"/>
          </a:xfrm>
        </p:spPr>
        <p:txBody>
          <a:bodyPr/>
          <a:lstStyle/>
          <a:p>
            <a:r>
              <a:rPr lang="en-US" b="1" dirty="0">
                <a:latin typeface="微软雅黑" panose="020B0503020204020204" pitchFamily="34" charset="-122"/>
                <a:ea typeface="微软雅黑" panose="020B0503020204020204" pitchFamily="34" charset="-122"/>
              </a:rPr>
              <a:t>32 </a:t>
            </a:r>
            <a:r>
              <a:rPr lang="en-US" altLang="zh-CN" b="1"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6" name="Picture 5">
            <a:extLst>
              <a:ext uri="{FF2B5EF4-FFF2-40B4-BE49-F238E27FC236}">
                <a16:creationId xmlns:a16="http://schemas.microsoft.com/office/drawing/2014/main" id="{8A1659B3-AACB-CE6F-7C13-3B2A6FE54841}"/>
              </a:ext>
            </a:extLst>
          </p:cNvPr>
          <p:cNvPicPr>
            <a:picLocks noChangeAspect="1"/>
          </p:cNvPicPr>
          <p:nvPr/>
        </p:nvPicPr>
        <p:blipFill>
          <a:blip r:embed="rId2"/>
          <a:stretch>
            <a:fillRect/>
          </a:stretch>
        </p:blipFill>
        <p:spPr>
          <a:xfrm>
            <a:off x="3315788" y="789836"/>
            <a:ext cx="8493035" cy="3683726"/>
          </a:xfrm>
          <a:prstGeom prst="rect">
            <a:avLst/>
          </a:prstGeom>
        </p:spPr>
      </p:pic>
      <p:pic>
        <p:nvPicPr>
          <p:cNvPr id="8" name="Picture 7">
            <a:extLst>
              <a:ext uri="{FF2B5EF4-FFF2-40B4-BE49-F238E27FC236}">
                <a16:creationId xmlns:a16="http://schemas.microsoft.com/office/drawing/2014/main" id="{EE693015-AEED-EB0B-2198-1EEE096B8FF2}"/>
              </a:ext>
            </a:extLst>
          </p:cNvPr>
          <p:cNvPicPr>
            <a:picLocks noChangeAspect="1"/>
          </p:cNvPicPr>
          <p:nvPr/>
        </p:nvPicPr>
        <p:blipFill>
          <a:blip r:embed="rId3"/>
          <a:stretch>
            <a:fillRect/>
          </a:stretch>
        </p:blipFill>
        <p:spPr>
          <a:xfrm>
            <a:off x="2355057" y="4568571"/>
            <a:ext cx="9453765" cy="2166337"/>
          </a:xfrm>
          <a:prstGeom prst="rect">
            <a:avLst/>
          </a:prstGeom>
        </p:spPr>
      </p:pic>
    </p:spTree>
    <p:extLst>
      <p:ext uri="{BB962C8B-B14F-4D97-AF65-F5344CB8AC3E}">
        <p14:creationId xmlns:p14="http://schemas.microsoft.com/office/powerpoint/2010/main" val="34558952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225K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Remote</a:t>
            </a:r>
            <a:r>
              <a:rPr lang="en-US" altLang="zh-CN" sz="2800" b="1" dirty="0">
                <a:highlight>
                  <a:srgbClr val="FFFF00"/>
                </a:highlight>
                <a:latin typeface="微软雅黑" panose="020B0503020204020204" pitchFamily="34" charset="-122"/>
                <a:ea typeface="微软雅黑" panose="020B0503020204020204" pitchFamily="34" charset="-122"/>
              </a:rPr>
              <a:t>: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10356426" cy="4412859"/>
          </a:xfrm>
        </p:spPr>
        <p:txBody>
          <a:bodyPr>
            <a:normAutofit/>
          </a:bodyPr>
          <a:lstStyle/>
          <a:p>
            <a:r>
              <a:rPr lang="en-US" b="1" dirty="0">
                <a:latin typeface="微软雅黑" panose="020B0503020204020204" pitchFamily="34" charset="-122"/>
                <a:ea typeface="微软雅黑" panose="020B0503020204020204" pitchFamily="34" charset="-122"/>
              </a:rPr>
              <a:t>32 </a:t>
            </a:r>
            <a:r>
              <a:rPr lang="en-US" altLang="zh-CN" b="1" dirty="0">
                <a:latin typeface="微软雅黑" panose="020B0503020204020204" pitchFamily="34" charset="-122"/>
                <a:ea typeface="微软雅黑" panose="020B0503020204020204" pitchFamily="34" charset="-122"/>
              </a:rPr>
              <a:t>GB RAM Server</a:t>
            </a:r>
          </a:p>
          <a:p>
            <a:pPr lvl="1"/>
            <a:r>
              <a:rPr lang="zh-CN" altLang="en-US" b="1" dirty="0">
                <a:latin typeface="微软雅黑" panose="020B0503020204020204" pitchFamily="34" charset="-122"/>
                <a:ea typeface="微软雅黑" panose="020B0503020204020204" pitchFamily="34" charset="-122"/>
              </a:rPr>
              <a:t>从北京桌面 </a:t>
            </a:r>
            <a:r>
              <a:rPr lang="en-US" altLang="zh-CN" b="1" dirty="0">
                <a:latin typeface="微软雅黑" panose="020B0503020204020204" pitchFamily="34" charset="-122"/>
                <a:ea typeface="微软雅黑" panose="020B0503020204020204" pitchFamily="34" charset="-122"/>
              </a:rPr>
              <a:t>MSFTVPN </a:t>
            </a:r>
            <a:r>
              <a:rPr lang="zh-CN" altLang="en-US" b="1" dirty="0">
                <a:latin typeface="微软雅黑" panose="020B0503020204020204" pitchFamily="34" charset="-122"/>
                <a:ea typeface="微软雅黑" panose="020B0503020204020204" pitchFamily="34" charset="-122"/>
              </a:rPr>
              <a:t>到 </a:t>
            </a:r>
            <a:r>
              <a:rPr lang="en-US" altLang="zh-CN" b="1" dirty="0">
                <a:latin typeface="微软雅黑" panose="020B0503020204020204" pitchFamily="34" charset="-122"/>
                <a:ea typeface="微软雅黑" panose="020B0503020204020204" pitchFamily="34" charset="-122"/>
              </a:rPr>
              <a:t>Az KC VM</a:t>
            </a:r>
            <a:r>
              <a:rPr lang="zh-CN" altLang="en-US" b="1" dirty="0">
                <a:latin typeface="微软雅黑" panose="020B0503020204020204" pitchFamily="34" charset="-122"/>
                <a:ea typeface="微软雅黑" panose="020B0503020204020204" pitchFamily="34" charset="-122"/>
              </a:rPr>
              <a:t>，</a:t>
            </a:r>
            <a:r>
              <a:rPr lang="en-US" altLang="zh-CN" b="1" dirty="0" err="1">
                <a:latin typeface="微软雅黑" panose="020B0503020204020204" pitchFamily="34" charset="-122"/>
                <a:ea typeface="微软雅黑" panose="020B0503020204020204" pitchFamily="34" charset="-122"/>
              </a:rPr>
              <a:t>Grpc</a:t>
            </a:r>
            <a:r>
              <a:rPr lang="en-US" altLang="zh-CN"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优于 </a:t>
            </a:r>
            <a:r>
              <a:rPr lang="en-US" altLang="zh-CN" b="1" dirty="0">
                <a:latin typeface="微软雅黑" panose="020B0503020204020204" pitchFamily="34" charset="-122"/>
                <a:ea typeface="微软雅黑" panose="020B0503020204020204" pitchFamily="34" charset="-122"/>
              </a:rPr>
              <a:t>Http 100</a:t>
            </a:r>
            <a:r>
              <a:rPr lang="zh-CN" altLang="en-US" b="1" dirty="0">
                <a:latin typeface="微软雅黑" panose="020B0503020204020204" pitchFamily="34" charset="-122"/>
                <a:ea typeface="微软雅黑" panose="020B0503020204020204" pitchFamily="34" charset="-122"/>
              </a:rPr>
              <a:t>毫秒，</a:t>
            </a:r>
            <a:r>
              <a:rPr lang="en-US" altLang="zh-CN" b="1" dirty="0">
                <a:latin typeface="微软雅黑" panose="020B0503020204020204" pitchFamily="34" charset="-122"/>
                <a:ea typeface="微软雅黑" panose="020B0503020204020204" pitchFamily="34" charset="-122"/>
              </a:rPr>
              <a:t>Server VM CPU </a:t>
            </a:r>
            <a:r>
              <a:rPr lang="zh-CN" altLang="en-US" b="1" dirty="0">
                <a:latin typeface="微软雅黑" panose="020B0503020204020204" pitchFamily="34" charset="-122"/>
                <a:ea typeface="微软雅黑" panose="020B0503020204020204" pitchFamily="34" charset="-122"/>
              </a:rPr>
              <a:t>很低</a:t>
            </a:r>
            <a:endParaRPr lang="en-US" altLang="zh-CN" b="1"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6" name="Picture 5">
            <a:extLst>
              <a:ext uri="{FF2B5EF4-FFF2-40B4-BE49-F238E27FC236}">
                <a16:creationId xmlns:a16="http://schemas.microsoft.com/office/drawing/2014/main" id="{C24117F2-ADF8-BA2B-CDEF-E309244DC4F4}"/>
              </a:ext>
            </a:extLst>
          </p:cNvPr>
          <p:cNvPicPr>
            <a:picLocks noChangeAspect="1"/>
          </p:cNvPicPr>
          <p:nvPr/>
        </p:nvPicPr>
        <p:blipFill>
          <a:blip r:embed="rId2"/>
          <a:stretch>
            <a:fillRect/>
          </a:stretch>
        </p:blipFill>
        <p:spPr>
          <a:xfrm>
            <a:off x="1547812" y="2447925"/>
            <a:ext cx="9096375" cy="1962150"/>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50w/100w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b="1" dirty="0">
                <a:latin typeface="微软雅黑" panose="020B0503020204020204" pitchFamily="34" charset="-122"/>
                <a:ea typeface="微软雅黑" panose="020B0503020204020204" pitchFamily="34" charset="-122"/>
              </a:rPr>
              <a:t>32 </a:t>
            </a:r>
            <a:r>
              <a:rPr lang="en-US" altLang="zh-CN" b="1" dirty="0">
                <a:latin typeface="微软雅黑" panose="020B0503020204020204" pitchFamily="34" charset="-122"/>
                <a:ea typeface="微软雅黑" panose="020B0503020204020204" pitchFamily="34" charset="-122"/>
              </a:rPr>
              <a:t>GB RAM Server</a:t>
            </a:r>
          </a:p>
          <a:p>
            <a:pPr lvl="1"/>
            <a:r>
              <a:rPr lang="en-US" altLang="zh-CN" b="1"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b="1"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6:</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a:highlight>
                  <a:srgbClr val="FFFF00"/>
                </a:highlight>
                <a:latin typeface="微软雅黑" panose="020B0503020204020204" pitchFamily="34" charset="-122"/>
                <a:ea typeface="微软雅黑" panose="020B0503020204020204" pitchFamily="34" charset="-122"/>
              </a:rPr>
              <a:t>Chroma HNSW Cosine 305K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local</a:t>
            </a:r>
            <a:r>
              <a:rPr lang="en-US" altLang="zh-CN" sz="2800" b="1" dirty="0">
                <a:highlight>
                  <a:srgbClr val="FFFF00"/>
                </a:highlight>
                <a:latin typeface="微软雅黑" panose="020B0503020204020204" pitchFamily="34" charset="-122"/>
                <a:ea typeface="微软雅黑" panose="020B0503020204020204" pitchFamily="34" charset="-122"/>
              </a:rPr>
              <a:t>: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772F6309-C0F3-66BD-5C65-E8C10975ACC7}"/>
              </a:ext>
            </a:extLst>
          </p:cNvPr>
          <p:cNvPicPr>
            <a:picLocks noChangeAspect="1"/>
          </p:cNvPicPr>
          <p:nvPr/>
        </p:nvPicPr>
        <p:blipFill>
          <a:blip r:embed="rId2"/>
          <a:stretch>
            <a:fillRect/>
          </a:stretch>
        </p:blipFill>
        <p:spPr>
          <a:xfrm>
            <a:off x="1907930" y="2693451"/>
            <a:ext cx="9057542" cy="4051237"/>
          </a:xfrm>
          <a:prstGeom prst="rect">
            <a:avLst/>
          </a:prstGeom>
        </p:spPr>
      </p:pic>
      <p:pic>
        <p:nvPicPr>
          <p:cNvPr id="10" name="Picture 9">
            <a:extLst>
              <a:ext uri="{FF2B5EF4-FFF2-40B4-BE49-F238E27FC236}">
                <a16:creationId xmlns:a16="http://schemas.microsoft.com/office/drawing/2014/main" id="{3568587C-DDD7-9EBC-C35F-7CDD2B54158F}"/>
              </a:ext>
            </a:extLst>
          </p:cNvPr>
          <p:cNvPicPr>
            <a:picLocks noChangeAspect="1"/>
          </p:cNvPicPr>
          <p:nvPr/>
        </p:nvPicPr>
        <p:blipFill>
          <a:blip r:embed="rId3"/>
          <a:stretch>
            <a:fillRect/>
          </a:stretch>
        </p:blipFill>
        <p:spPr>
          <a:xfrm>
            <a:off x="3313235" y="1414081"/>
            <a:ext cx="8343900" cy="866775"/>
          </a:xfrm>
          <a:prstGeom prst="rect">
            <a:avLst/>
          </a:prstGeom>
        </p:spPr>
      </p:pic>
    </p:spTree>
    <p:extLst>
      <p:ext uri="{BB962C8B-B14F-4D97-AF65-F5344CB8AC3E}">
        <p14:creationId xmlns:p14="http://schemas.microsoft.com/office/powerpoint/2010/main" val="4317719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a:xfrm>
            <a:off x="738293" y="0"/>
            <a:ext cx="8596668" cy="677375"/>
          </a:xfrm>
        </p:spPr>
        <p:txBody>
          <a:bodyPr/>
          <a:lstStyle/>
          <a:p>
            <a:r>
              <a:rPr lang="zh-CN" altLang="en-US" b="1" dirty="0">
                <a:latin typeface="微软雅黑" panose="020B0503020204020204" pitchFamily="34" charset="-122"/>
                <a:ea typeface="微软雅黑" panose="020B0503020204020204" pitchFamily="34" charset="-122"/>
              </a:rPr>
              <a:t>向量语义相似相关概念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738293" y="677375"/>
            <a:ext cx="10515600" cy="6180625"/>
          </a:xfrm>
        </p:spPr>
        <p:txBody>
          <a:bodyPr>
            <a:normAutofit fontScale="77500" lnSpcReduction="20000"/>
          </a:bodyPr>
          <a:lstStyle/>
          <a:p>
            <a:r>
              <a:rPr lang="zh-CN" altLang="en-US" dirty="0">
                <a:latin typeface="微软雅黑" panose="020B0503020204020204" pitchFamily="34" charset="-122"/>
                <a:ea typeface="微软雅黑" panose="020B0503020204020204" pitchFamily="34" charset="-122"/>
              </a:rPr>
              <a:t>参考 基于</a:t>
            </a:r>
            <a:r>
              <a:rPr lang="en-US" altLang="zh-CN" dirty="0">
                <a:highlight>
                  <a:srgbClr val="FFFF00"/>
                </a:highlight>
                <a:latin typeface="微软雅黑" panose="020B0503020204020204" pitchFamily="34" charset="-122"/>
                <a:ea typeface="微软雅黑" panose="020B0503020204020204" pitchFamily="34" charset="-122"/>
              </a:rPr>
              <a:t>TF-IDF </a:t>
            </a:r>
            <a:r>
              <a:rPr lang="zh-CN" altLang="en-US" dirty="0">
                <a:latin typeface="微软雅黑" panose="020B0503020204020204" pitchFamily="34" charset="-122"/>
                <a:ea typeface="微软雅黑" panose="020B0503020204020204" pitchFamily="34" charset="-122"/>
              </a:rPr>
              <a:t>算法 向量化 计算语义相似度</a:t>
            </a:r>
            <a:endParaRPr lang="en-US" altLang="zh-CN" dirty="0">
              <a:latin typeface="微软雅黑" panose="020B0503020204020204" pitchFamily="34" charset="-122"/>
              <a:ea typeface="微软雅黑" panose="020B0503020204020204" pitchFamily="34" charset="-122"/>
            </a:endParaRP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分词后，使用</a:t>
            </a:r>
            <a:r>
              <a:rPr lang="en-US" altLang="zh-CN" sz="1300" dirty="0">
                <a:latin typeface="微软雅黑" panose="020B0503020204020204" pitchFamily="34" charset="-122"/>
                <a:ea typeface="微软雅黑" panose="020B0503020204020204" pitchFamily="34" charset="-122"/>
              </a:rPr>
              <a:t>TF-IDF</a:t>
            </a:r>
            <a:r>
              <a:rPr lang="zh-CN" altLang="en-US" sz="1300" dirty="0">
                <a:latin typeface="微软雅黑" panose="020B0503020204020204" pitchFamily="34" charset="-122"/>
                <a:ea typeface="微软雅黑" panose="020B0503020204020204" pitchFamily="34" charset="-122"/>
              </a:rPr>
              <a:t>算法，</a:t>
            </a:r>
            <a:r>
              <a:rPr lang="zh-CN" altLang="en-US" sz="1300" dirty="0">
                <a:highlight>
                  <a:srgbClr val="FFFF00"/>
                </a:highlight>
                <a:latin typeface="微软雅黑" panose="020B0503020204020204" pitchFamily="34" charset="-122"/>
                <a:ea typeface="微软雅黑" panose="020B0503020204020204" pitchFamily="34" charset="-122"/>
              </a:rPr>
              <a:t>降序排列分词</a:t>
            </a: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每篇文章各取出若干个关键词</a:t>
            </a:r>
            <a:endParaRPr lang="en-US" altLang="zh-CN" sz="1300" dirty="0">
              <a:latin typeface="微软雅黑" panose="020B0503020204020204" pitchFamily="34" charset="-122"/>
              <a:ea typeface="微软雅黑" panose="020B0503020204020204" pitchFamily="34" charset="-122"/>
            </a:endParaRPr>
          </a:p>
          <a:p>
            <a:pPr marL="857250" lvl="1" indent="-342900">
              <a:buFont typeface="+mj-lt"/>
              <a:buAutoNum type="arabicPeriod"/>
            </a:pPr>
            <a:r>
              <a:rPr lang="zh-CN" altLang="en-US" sz="1300" dirty="0">
                <a:highlight>
                  <a:srgbClr val="FFFF00"/>
                </a:highlight>
                <a:latin typeface="微软雅黑" panose="020B0503020204020204" pitchFamily="34" charset="-122"/>
                <a:ea typeface="微软雅黑" panose="020B0503020204020204" pitchFamily="34" charset="-122"/>
              </a:rPr>
              <a:t>合并成一个集合</a:t>
            </a:r>
            <a:r>
              <a:rPr lang="zh-CN" altLang="en-US" sz="1300" dirty="0">
                <a:latin typeface="微软雅黑" panose="020B0503020204020204" pitchFamily="34" charset="-122"/>
                <a:ea typeface="微软雅黑" panose="020B0503020204020204" pitchFamily="34" charset="-122"/>
              </a:rPr>
              <a:t>，计算</a:t>
            </a:r>
            <a:r>
              <a:rPr lang="zh-CN" altLang="en-US" sz="1300" dirty="0">
                <a:highlight>
                  <a:srgbClr val="FFFF00"/>
                </a:highlight>
                <a:latin typeface="微软雅黑" panose="020B0503020204020204" pitchFamily="34" charset="-122"/>
                <a:ea typeface="微软雅黑" panose="020B0503020204020204" pitchFamily="34" charset="-122"/>
              </a:rPr>
              <a:t>每篇文章</a:t>
            </a:r>
            <a:r>
              <a:rPr lang="zh-CN" altLang="en-US" sz="1300" dirty="0">
                <a:latin typeface="微软雅黑" panose="020B0503020204020204" pitchFamily="34" charset="-122"/>
                <a:ea typeface="微软雅黑" panose="020B0503020204020204" pitchFamily="34" charset="-122"/>
              </a:rPr>
              <a:t>对于这个集合中的词的词频</a:t>
            </a: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生成两篇文章各自的词频向量</a:t>
            </a:r>
          </a:p>
          <a:p>
            <a:pPr marL="857250" lvl="1" indent="-342900">
              <a:buFont typeface="+mj-lt"/>
              <a:buAutoNum type="arabicPeriod"/>
            </a:pPr>
            <a:r>
              <a:rPr lang="zh-CN" altLang="en-US" sz="1300" dirty="0">
                <a:latin typeface="微软雅黑" panose="020B0503020204020204" pitchFamily="34" charset="-122"/>
                <a:ea typeface="微软雅黑" panose="020B0503020204020204" pitchFamily="34" charset="-122"/>
              </a:rPr>
              <a:t>计算这两个向量的相似度</a:t>
            </a:r>
            <a:endParaRPr lang="en-US" altLang="zh-CN" sz="1300" dirty="0">
              <a:latin typeface="微软雅黑" panose="020B0503020204020204" pitchFamily="34" charset="-122"/>
              <a:ea typeface="微软雅黑" panose="020B0503020204020204" pitchFamily="34" charset="-122"/>
            </a:endParaRPr>
          </a:p>
          <a:p>
            <a:pPr lvl="1"/>
            <a:r>
              <a:rPr lang="zh-CN" altLang="en-US" b="1" dirty="0">
                <a:highlight>
                  <a:srgbClr val="FFFF00"/>
                </a:highlight>
                <a:latin typeface="微软雅黑" panose="020B0503020204020204" pitchFamily="34" charset="-122"/>
                <a:ea typeface="微软雅黑" panose="020B0503020204020204" pitchFamily="34" charset="-122"/>
              </a:rPr>
              <a:t>国王 </a:t>
            </a:r>
            <a:r>
              <a:rPr lang="en-US" altLang="zh-CN" b="1" dirty="0">
                <a:highlight>
                  <a:srgbClr val="FFFF00"/>
                </a:highlight>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性别男 </a:t>
            </a:r>
            <a:r>
              <a:rPr lang="en-US" altLang="zh-CN" b="1" dirty="0">
                <a:highlight>
                  <a:srgbClr val="FFFF00"/>
                </a:highlight>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性别女 </a:t>
            </a:r>
            <a:r>
              <a:rPr lang="en-US" altLang="zh-CN" b="1" dirty="0">
                <a:highlight>
                  <a:srgbClr val="FFFF00"/>
                </a:highlight>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女王</a:t>
            </a:r>
            <a:endParaRPr lang="en-US" altLang="zh-CN" b="1" dirty="0">
              <a:highlight>
                <a:srgbClr val="FFFF00"/>
              </a:highlight>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向量相似度量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sz="1300" dirty="0">
                <a:latin typeface="微软雅黑" panose="020B0503020204020204" pitchFamily="34" charset="-122"/>
                <a:ea typeface="微软雅黑" panose="020B0503020204020204" pitchFamily="34" charset="-122"/>
              </a:rPr>
              <a:t>夹角 </a:t>
            </a:r>
            <a:r>
              <a:rPr lang="en-US" altLang="zh-CN" sz="1300" dirty="0">
                <a:latin typeface="微软雅黑" panose="020B0503020204020204" pitchFamily="34" charset="-122"/>
                <a:ea typeface="微软雅黑" panose="020B0503020204020204" pitchFamily="34" charset="-122"/>
              </a:rPr>
              <a:t>0 </a:t>
            </a:r>
            <a:r>
              <a:rPr lang="zh-CN" altLang="en-US" sz="1300" dirty="0">
                <a:latin typeface="微软雅黑" panose="020B0503020204020204" pitchFamily="34" charset="-122"/>
                <a:ea typeface="微软雅黑" panose="020B0503020204020204" pitchFamily="34" charset="-122"/>
              </a:rPr>
              <a:t>度</a:t>
            </a:r>
            <a:r>
              <a:rPr lang="en-US" altLang="zh-CN" sz="1300" dirty="0">
                <a:latin typeface="微软雅黑" panose="020B0503020204020204" pitchFamily="34" charset="-122"/>
                <a:ea typeface="微软雅黑" panose="020B0503020204020204" pitchFamily="34" charset="-122"/>
              </a:rPr>
              <a:t>	,	</a:t>
            </a:r>
            <a:r>
              <a:rPr lang="zh-CN" altLang="en-US" sz="1300" dirty="0">
                <a:latin typeface="微软雅黑" panose="020B0503020204020204" pitchFamily="34" charset="-122"/>
                <a:ea typeface="微软雅黑" panose="020B0503020204020204" pitchFamily="34" charset="-122"/>
              </a:rPr>
              <a:t>余弦值为</a:t>
            </a:r>
            <a:r>
              <a:rPr lang="en-US" altLang="zh-CN" sz="1300" dirty="0">
                <a:latin typeface="微软雅黑" panose="020B0503020204020204" pitchFamily="34" charset="-122"/>
                <a:ea typeface="微软雅黑" panose="020B0503020204020204" pitchFamily="34" charset="-122"/>
              </a:rPr>
              <a:t>:	1	,</a:t>
            </a:r>
            <a:r>
              <a:rPr lang="zh-CN" altLang="en-US" sz="1300" dirty="0">
                <a:latin typeface="微软雅黑" panose="020B0503020204020204" pitchFamily="34" charset="-122"/>
                <a:ea typeface="微软雅黑" panose="020B0503020204020204" pitchFamily="34" charset="-122"/>
              </a:rPr>
              <a:t> 代表语义完全相关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方向一致</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0" i="0" dirty="0">
                <a:solidFill>
                  <a:srgbClr val="4D4D4D"/>
                </a:solidFill>
                <a:effectLst/>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爱好女）</a:t>
            </a:r>
            <a:endParaRPr lang="en-US" altLang="zh-CN" sz="1300" dirty="0">
              <a:latin typeface="微软雅黑" panose="020B0503020204020204" pitchFamily="34" charset="-122"/>
              <a:ea typeface="微软雅黑" panose="020B0503020204020204" pitchFamily="34" charset="-122"/>
            </a:endParaRPr>
          </a:p>
          <a:p>
            <a:pPr lvl="3"/>
            <a:r>
              <a:rPr lang="zh-CN" altLang="en-US" sz="1300" dirty="0">
                <a:latin typeface="微软雅黑" panose="020B0503020204020204" pitchFamily="34" charset="-122"/>
                <a:ea typeface="微软雅黑" panose="020B0503020204020204" pitchFamily="34" charset="-122"/>
              </a:rPr>
              <a:t>夹角 </a:t>
            </a:r>
            <a:r>
              <a:rPr lang="en-US" altLang="zh-CN" sz="1300" dirty="0">
                <a:latin typeface="微软雅黑" panose="020B0503020204020204" pitchFamily="34" charset="-122"/>
                <a:ea typeface="微软雅黑" panose="020B0503020204020204" pitchFamily="34" charset="-122"/>
              </a:rPr>
              <a:t>90 </a:t>
            </a:r>
            <a:r>
              <a:rPr lang="zh-CN" altLang="en-US" sz="1300" dirty="0">
                <a:latin typeface="微软雅黑" panose="020B0503020204020204" pitchFamily="34" charset="-122"/>
                <a:ea typeface="微软雅黑" panose="020B0503020204020204" pitchFamily="34" charset="-122"/>
              </a:rPr>
              <a:t>度</a:t>
            </a:r>
            <a:r>
              <a:rPr lang="en-US" altLang="zh-CN" sz="1300" dirty="0">
                <a:latin typeface="微软雅黑" panose="020B0503020204020204" pitchFamily="34" charset="-122"/>
                <a:ea typeface="微软雅黑" panose="020B0503020204020204" pitchFamily="34" charset="-122"/>
              </a:rPr>
              <a:t>	, 	</a:t>
            </a:r>
            <a:r>
              <a:rPr lang="zh-CN" altLang="en-US" sz="1300" dirty="0">
                <a:latin typeface="微软雅黑" panose="020B0503020204020204" pitchFamily="34" charset="-122"/>
                <a:ea typeface="微软雅黑" panose="020B0503020204020204" pitchFamily="34" charset="-122"/>
              </a:rPr>
              <a:t>余弦值为</a:t>
            </a:r>
            <a:r>
              <a:rPr lang="en-US" altLang="zh-CN" sz="1300" dirty="0">
                <a:latin typeface="微软雅黑" panose="020B0503020204020204" pitchFamily="34" charset="-122"/>
                <a:ea typeface="微软雅黑" panose="020B0503020204020204" pitchFamily="34" charset="-122"/>
              </a:rPr>
              <a:t>: 	0	, </a:t>
            </a:r>
            <a:r>
              <a:rPr lang="zh-CN" altLang="en-US" sz="1300" dirty="0">
                <a:latin typeface="微软雅黑" panose="020B0503020204020204" pitchFamily="34" charset="-122"/>
                <a:ea typeface="微软雅黑" panose="020B0503020204020204" pitchFamily="34" charset="-122"/>
              </a:rPr>
              <a:t>代表语义不相关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方向垂直正交</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（我老婆 </a:t>
            </a:r>
            <a:r>
              <a:rPr lang="en-US" sz="1300" b="0" i="0" dirty="0">
                <a:solidFill>
                  <a:srgbClr val="111111"/>
                </a:solidFill>
                <a:effectLst/>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写程序）</a:t>
            </a:r>
            <a:endParaRPr lang="en-US" altLang="zh-CN" sz="1300" dirty="0">
              <a:latin typeface="微软雅黑" panose="020B0503020204020204" pitchFamily="34" charset="-122"/>
              <a:ea typeface="微软雅黑" panose="020B0503020204020204" pitchFamily="34" charset="-122"/>
            </a:endParaRPr>
          </a:p>
          <a:p>
            <a:pPr lvl="3"/>
            <a:r>
              <a:rPr lang="zh-CN" altLang="en-US" sz="1300" dirty="0">
                <a:latin typeface="微软雅黑" panose="020B0503020204020204" pitchFamily="34" charset="-122"/>
                <a:ea typeface="微软雅黑" panose="020B0503020204020204" pitchFamily="34" charset="-122"/>
              </a:rPr>
              <a:t>夹角 </a:t>
            </a:r>
            <a:r>
              <a:rPr lang="en-US" altLang="zh-CN" sz="1300" dirty="0">
                <a:latin typeface="微软雅黑" panose="020B0503020204020204" pitchFamily="34" charset="-122"/>
                <a:ea typeface="微软雅黑" panose="020B0503020204020204" pitchFamily="34" charset="-122"/>
              </a:rPr>
              <a:t>180 </a:t>
            </a:r>
            <a:r>
              <a:rPr lang="zh-CN" altLang="en-US" sz="1300" dirty="0">
                <a:latin typeface="微软雅黑" panose="020B0503020204020204" pitchFamily="34" charset="-122"/>
                <a:ea typeface="微软雅黑" panose="020B0503020204020204" pitchFamily="34" charset="-122"/>
              </a:rPr>
              <a:t>度</a:t>
            </a:r>
            <a:r>
              <a:rPr lang="en-US" altLang="zh-CN" sz="1300" dirty="0">
                <a:latin typeface="微软雅黑" panose="020B0503020204020204" pitchFamily="34" charset="-122"/>
                <a:ea typeface="微软雅黑" panose="020B0503020204020204" pitchFamily="34" charset="-122"/>
              </a:rPr>
              <a:t>	, 	</a:t>
            </a:r>
            <a:r>
              <a:rPr lang="zh-CN" altLang="en-US" sz="1300" dirty="0">
                <a:latin typeface="微软雅黑" panose="020B0503020204020204" pitchFamily="34" charset="-122"/>
                <a:ea typeface="微软雅黑" panose="020B0503020204020204" pitchFamily="34" charset="-122"/>
              </a:rPr>
              <a:t>余弦值为</a:t>
            </a:r>
            <a:r>
              <a:rPr lang="en-US" altLang="zh-CN" sz="1300" dirty="0">
                <a:latin typeface="微软雅黑" panose="020B0503020204020204" pitchFamily="34" charset="-122"/>
                <a:ea typeface="微软雅黑" panose="020B0503020204020204" pitchFamily="34" charset="-122"/>
              </a:rPr>
              <a:t>: 	-1 	, </a:t>
            </a:r>
            <a:r>
              <a:rPr lang="zh-CN" altLang="en-US" sz="1300" dirty="0">
                <a:latin typeface="微软雅黑" panose="020B0503020204020204" pitchFamily="34" charset="-122"/>
                <a:ea typeface="微软雅黑" panose="020B0503020204020204" pitchFamily="34" charset="-122"/>
              </a:rPr>
              <a:t>代表语义上完全相反</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方向相反</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1" i="0" dirty="0">
                <a:solidFill>
                  <a:srgbClr val="71777D"/>
                </a:solidFill>
                <a:effectLst/>
                <a:latin typeface="微软雅黑" panose="020B0503020204020204" pitchFamily="34" charset="-122"/>
                <a:ea typeface="微软雅黑" panose="020B0503020204020204" pitchFamily="34" charset="-122"/>
              </a:rPr>
              <a:t>⇌</a:t>
            </a:r>
            <a:r>
              <a:rPr lang="en-US" sz="1300" b="0" i="0" dirty="0">
                <a:solidFill>
                  <a:srgbClr val="71777D"/>
                </a:solidFill>
                <a:effectLst/>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爱好男）</a:t>
            </a:r>
            <a:endParaRPr lang="en-US" altLang="zh-CN" sz="13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sz="1300" dirty="0">
                <a:latin typeface="微软雅黑" panose="020B0503020204020204" pitchFamily="34" charset="-122"/>
                <a:ea typeface="微软雅黑" panose="020B0503020204020204" pitchFamily="34" charset="-122"/>
              </a:rPr>
              <a:t>2: </a:t>
            </a:r>
            <a:r>
              <a:rPr lang="zh-CN" altLang="en-US" sz="1300" dirty="0">
                <a:latin typeface="微软雅黑" panose="020B0503020204020204" pitchFamily="34" charset="-122"/>
                <a:ea typeface="微软雅黑" panose="020B0503020204020204" pitchFamily="34" charset="-122"/>
              </a:rPr>
              <a:t>代表语义上完全相反</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1" i="0" dirty="0">
                <a:solidFill>
                  <a:srgbClr val="71777D"/>
                </a:solidFill>
                <a:effectLst/>
                <a:latin typeface="微软雅黑" panose="020B0503020204020204" pitchFamily="34" charset="-122"/>
                <a:ea typeface="微软雅黑" panose="020B0503020204020204" pitchFamily="34" charset="-122"/>
              </a:rPr>
              <a:t>⇌</a:t>
            </a:r>
            <a:r>
              <a:rPr lang="en-US" altLang="zh-CN" sz="1300" dirty="0">
                <a:solidFill>
                  <a:srgbClr val="111111"/>
                </a:solidFill>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爱好男）</a:t>
            </a:r>
            <a:endParaRPr lang="en-US" altLang="zh-CN" sz="1300" dirty="0">
              <a:latin typeface="微软雅黑" panose="020B0503020204020204" pitchFamily="34" charset="-122"/>
              <a:ea typeface="微软雅黑" panose="020B0503020204020204" pitchFamily="34" charset="-122"/>
            </a:endParaRPr>
          </a:p>
          <a:p>
            <a:pPr lvl="3"/>
            <a:r>
              <a:rPr lang="en-US" altLang="zh-CN" sz="1300" dirty="0">
                <a:latin typeface="微软雅黑" panose="020B0503020204020204" pitchFamily="34" charset="-122"/>
                <a:ea typeface="微软雅黑" panose="020B0503020204020204" pitchFamily="34" charset="-122"/>
              </a:rPr>
              <a:t>1: </a:t>
            </a:r>
            <a:r>
              <a:rPr lang="zh-CN" altLang="en-US" sz="1300" dirty="0">
                <a:latin typeface="微软雅黑" panose="020B0503020204020204" pitchFamily="34" charset="-122"/>
                <a:ea typeface="微软雅黑" panose="020B0503020204020204" pitchFamily="34" charset="-122"/>
              </a:rPr>
              <a:t>代表语义不相关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（我老婆 </a:t>
            </a:r>
            <a:r>
              <a:rPr lang="en-US" sz="1300" b="0" i="0" dirty="0">
                <a:solidFill>
                  <a:srgbClr val="111111"/>
                </a:solidFill>
                <a:effectLst/>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写程序）</a:t>
            </a:r>
            <a:endParaRPr lang="en-US" altLang="zh-CN" sz="1300" dirty="0">
              <a:latin typeface="微软雅黑" panose="020B0503020204020204" pitchFamily="34" charset="-122"/>
              <a:ea typeface="微软雅黑" panose="020B0503020204020204" pitchFamily="34" charset="-122"/>
            </a:endParaRPr>
          </a:p>
          <a:p>
            <a:pPr lvl="3"/>
            <a:r>
              <a:rPr lang="en-US" altLang="zh-CN" sz="1300" dirty="0">
                <a:latin typeface="微软雅黑" panose="020B0503020204020204" pitchFamily="34" charset="-122"/>
                <a:ea typeface="微软雅黑" panose="020B0503020204020204" pitchFamily="34" charset="-122"/>
              </a:rPr>
              <a:t>0: </a:t>
            </a:r>
            <a:r>
              <a:rPr lang="zh-CN" altLang="en-US" sz="1300" dirty="0">
                <a:latin typeface="微软雅黑" panose="020B0503020204020204" pitchFamily="34" charset="-122"/>
                <a:ea typeface="微软雅黑" panose="020B0503020204020204" pitchFamily="34" charset="-122"/>
              </a:rPr>
              <a:t>代表语义完全相关</a:t>
            </a:r>
            <a:r>
              <a:rPr lang="en-US" altLang="zh-CN" sz="1300" dirty="0">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（性别男 </a:t>
            </a:r>
            <a:r>
              <a:rPr lang="en-US" sz="1300" b="0" i="0" dirty="0">
                <a:solidFill>
                  <a:srgbClr val="4D4D4D"/>
                </a:solidFill>
                <a:effectLst/>
                <a:latin typeface="微软雅黑" panose="020B0503020204020204" pitchFamily="34" charset="-122"/>
                <a:ea typeface="微软雅黑" panose="020B0503020204020204" pitchFamily="34" charset="-122"/>
              </a:rPr>
              <a:t>⇔</a:t>
            </a:r>
            <a:r>
              <a:rPr lang="en-US" sz="1300" b="0" i="0" dirty="0">
                <a:solidFill>
                  <a:srgbClr val="111111"/>
                </a:solidFill>
                <a:effectLst/>
                <a:latin typeface="微软雅黑" panose="020B0503020204020204" pitchFamily="34" charset="-122"/>
                <a:ea typeface="微软雅黑" panose="020B0503020204020204" pitchFamily="34" charset="-122"/>
              </a:rPr>
              <a:t> </a:t>
            </a:r>
            <a:r>
              <a:rPr lang="zh-CN" altLang="en-US" sz="1300" dirty="0">
                <a:latin typeface="微软雅黑" panose="020B0503020204020204" pitchFamily="34" charset="-122"/>
                <a:ea typeface="微软雅黑" panose="020B0503020204020204" pitchFamily="34" charset="-122"/>
              </a:rPr>
              <a:t>爱好女）</a:t>
            </a:r>
            <a:endParaRPr lang="en-US" altLang="zh-CN" sz="13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距离、内积距离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绝对距离，无边界，范围大</a:t>
            </a:r>
            <a:r>
              <a:rPr lang="zh-CN" altLang="en-US" dirty="0">
                <a:highlight>
                  <a:srgbClr val="FFFF00"/>
                </a:highlight>
                <a:latin typeface="微软雅黑" panose="020B0503020204020204" pitchFamily="34" charset="-122"/>
                <a:ea typeface="微软雅黑" panose="020B0503020204020204" pitchFamily="34" charset="-122"/>
              </a:rPr>
              <a:t>（</a:t>
            </a:r>
            <a:r>
              <a:rPr lang="en-US" altLang="zh-CN" dirty="0">
                <a:highlight>
                  <a:srgbClr val="FFFF00"/>
                </a:highlight>
                <a:latin typeface="微软雅黑" panose="020B0503020204020204" pitchFamily="34" charset="-122"/>
                <a:ea typeface="微软雅黑" panose="020B0503020204020204" pitchFamily="34" charset="-122"/>
              </a:rPr>
              <a:t>0.8– (-0.9)</a:t>
            </a:r>
            <a:r>
              <a:rPr lang="zh-CN" altLang="en-US" dirty="0">
                <a:highlight>
                  <a:srgbClr val="FFFF00"/>
                </a:highlight>
                <a:latin typeface="微软雅黑" panose="020B0503020204020204" pitchFamily="34" charset="-122"/>
                <a:ea typeface="微软雅黑" panose="020B0503020204020204" pitchFamily="34" charset="-122"/>
              </a:rPr>
              <a:t>）的平方</a:t>
            </a:r>
            <a:endParaRPr lang="en-US" altLang="zh-CN" dirty="0">
              <a:highlight>
                <a:srgbClr val="FFFF00"/>
              </a:highlight>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难以量化（</a:t>
            </a:r>
            <a:r>
              <a:rPr lang="en-US" altLang="zh-CN" dirty="0">
                <a:latin typeface="微软雅黑" panose="020B0503020204020204" pitchFamily="34" charset="-122"/>
                <a:ea typeface="微软雅黑" panose="020B0503020204020204" pitchFamily="34" charset="-122"/>
              </a:rPr>
              <a:t>score</a:t>
            </a:r>
            <a:r>
              <a:rPr lang="zh-CN" altLang="en-US" dirty="0">
                <a:latin typeface="微软雅黑" panose="020B0503020204020204" pitchFamily="34" charset="-122"/>
                <a:ea typeface="微软雅黑" panose="020B0503020204020204" pitchFamily="34" charset="-122"/>
              </a:rPr>
              <a:t>化）</a:t>
            </a:r>
            <a:r>
              <a:rPr lang="zh-CN" altLang="en-US" dirty="0">
                <a:highlight>
                  <a:srgbClr val="FFFF00"/>
                </a:highlight>
                <a:latin typeface="微软雅黑" panose="020B0503020204020204" pitchFamily="34" charset="-122"/>
                <a:ea typeface="微软雅黑" panose="020B0503020204020204" pitchFamily="34" charset="-122"/>
              </a:rPr>
              <a:t>直观衡量比较</a:t>
            </a:r>
            <a:endParaRPr lang="en-US" dirty="0">
              <a:highlight>
                <a:srgbClr val="FFFF00"/>
              </a:highlight>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5808617" y="4361405"/>
            <a:ext cx="5212402" cy="2002373"/>
          </a:xfrm>
          <a:prstGeom prst="rect">
            <a:avLst/>
          </a:prstGeom>
        </p:spPr>
      </p:pic>
      <p:pic>
        <p:nvPicPr>
          <p:cNvPr id="6" name="Picture 5">
            <a:extLst>
              <a:ext uri="{FF2B5EF4-FFF2-40B4-BE49-F238E27FC236}">
                <a16:creationId xmlns:a16="http://schemas.microsoft.com/office/drawing/2014/main" id="{1E3131DC-87AB-4C4D-E6D7-A9A38414146A}"/>
              </a:ext>
            </a:extLst>
          </p:cNvPr>
          <p:cNvPicPr>
            <a:picLocks noChangeAspect="1"/>
          </p:cNvPicPr>
          <p:nvPr/>
        </p:nvPicPr>
        <p:blipFill>
          <a:blip r:embed="rId3"/>
          <a:stretch>
            <a:fillRect/>
          </a:stretch>
        </p:blipFill>
        <p:spPr>
          <a:xfrm>
            <a:off x="6096000" y="677375"/>
            <a:ext cx="2785694" cy="1565031"/>
          </a:xfrm>
          <a:prstGeom prst="rect">
            <a:avLst/>
          </a:prstGeom>
        </p:spPr>
      </p:pic>
    </p:spTree>
    <p:extLst>
      <p:ext uri="{BB962C8B-B14F-4D97-AF65-F5344CB8AC3E}">
        <p14:creationId xmlns:p14="http://schemas.microsoft.com/office/powerpoint/2010/main" val="14276570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55116" y="76410"/>
            <a:ext cx="9851329" cy="637694"/>
          </a:xfrm>
        </p:spPr>
        <p:txBody>
          <a:bodyPr>
            <a:normAutofit fontScale="90000"/>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表现欠佳</a:t>
            </a:r>
            <a:r>
              <a:rPr lang="zh-CN" altLang="en-US" b="1" dirty="0">
                <a:latin typeface="微软雅黑" panose="020B0503020204020204" pitchFamily="34" charset="-122"/>
                <a:ea typeface="微软雅黑" panose="020B0503020204020204" pitchFamily="34" charset="-122"/>
              </a:rPr>
              <a:t>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180942" y="637694"/>
            <a:ext cx="11418873" cy="6143896"/>
          </a:xfrm>
        </p:spPr>
        <p:txBody>
          <a:bodyPr>
            <a:normAutofit fontScale="25000" lnSpcReduction="20000"/>
          </a:bodyPr>
          <a:lstStyle/>
          <a:p>
            <a:r>
              <a:rPr lang="en-US" altLang="zh-CN" sz="8000" dirty="0">
                <a:latin typeface="微软雅黑" panose="020B0503020204020204" pitchFamily="34" charset="-122"/>
                <a:ea typeface="微软雅黑" panose="020B0503020204020204" pitchFamily="34" charset="-122"/>
              </a:rPr>
              <a:t>Since 2021-04-20</a:t>
            </a:r>
          </a:p>
          <a:p>
            <a:pPr lvl="1"/>
            <a:r>
              <a:rPr lang="en-US" altLang="zh-CN" sz="7800" dirty="0" err="1">
                <a:latin typeface="微软雅黑" panose="020B0503020204020204" pitchFamily="34" charset="-122"/>
                <a:ea typeface="微软雅黑" panose="020B0503020204020204" pitchFamily="34" charset="-122"/>
              </a:rPr>
              <a:t>PgVector</a:t>
            </a:r>
            <a:endParaRPr lang="en-US" altLang="zh-CN" sz="7800" dirty="0">
              <a:latin typeface="微软雅黑" panose="020B0503020204020204" pitchFamily="34" charset="-122"/>
              <a:ea typeface="微软雅黑" panose="020B0503020204020204" pitchFamily="34" charset="-122"/>
            </a:endParaRPr>
          </a:p>
          <a:p>
            <a:r>
              <a:rPr lang="zh-CN" altLang="en-US" sz="8000" dirty="0">
                <a:latin typeface="微软雅黑" panose="020B0503020204020204" pitchFamily="34" charset="-122"/>
                <a:ea typeface="微软雅黑" panose="020B0503020204020204" pitchFamily="34" charset="-122"/>
              </a:rPr>
              <a:t>虽然</a:t>
            </a:r>
            <a:endParaRPr lang="en-US" altLang="zh-CN" sz="80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扩展支持文本相似度相关的比较多的标量函数（似乎不支持中文）</a:t>
            </a:r>
            <a:endParaRPr lang="en-US" altLang="zh-CN" sz="56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扩展支持向量相似度相关的比较多的标量度量函数 </a:t>
            </a:r>
            <a:r>
              <a:rPr lang="en-US" altLang="zh-CN" sz="5600" dirty="0">
                <a:latin typeface="微软雅黑" panose="020B0503020204020204" pitchFamily="34" charset="-122"/>
                <a:ea typeface="微软雅黑" panose="020B0503020204020204" pitchFamily="34" charset="-122"/>
              </a:rPr>
              <a:t>(L2/Cosine</a:t>
            </a:r>
            <a:r>
              <a:rPr lang="zh-CN" altLang="en-US" sz="5600" dirty="0">
                <a:latin typeface="微软雅黑" panose="020B0503020204020204" pitchFamily="34" charset="-122"/>
                <a:ea typeface="微软雅黑" panose="020B0503020204020204" pitchFamily="34" charset="-122"/>
              </a:rPr>
              <a:t>等</a:t>
            </a:r>
            <a:r>
              <a:rPr lang="en-US" altLang="zh-CN" sz="5600" dirty="0">
                <a:latin typeface="微软雅黑" panose="020B0503020204020204" pitchFamily="34" charset="-122"/>
                <a:ea typeface="微软雅黑" panose="020B0503020204020204" pitchFamily="34" charset="-122"/>
              </a:rPr>
              <a:t>)</a:t>
            </a:r>
          </a:p>
          <a:p>
            <a:pPr lvl="1"/>
            <a:r>
              <a:rPr lang="zh-CN" altLang="en-US" sz="5600" dirty="0">
                <a:latin typeface="微软雅黑" panose="020B0503020204020204" pitchFamily="34" charset="-122"/>
                <a:ea typeface="微软雅黑" panose="020B0503020204020204" pitchFamily="34" charset="-122"/>
              </a:rPr>
              <a:t>开发生态比较完善：使用 </a:t>
            </a:r>
            <a:r>
              <a:rPr lang="en-US" altLang="zh-CN" sz="5600" dirty="0">
                <a:latin typeface="微软雅黑" panose="020B0503020204020204" pitchFamily="34" charset="-122"/>
                <a:ea typeface="微软雅黑" panose="020B0503020204020204" pitchFamily="34" charset="-122"/>
              </a:rPr>
              <a:t>SQL </a:t>
            </a:r>
            <a:r>
              <a:rPr lang="zh-CN" altLang="en-US" sz="5600" dirty="0">
                <a:latin typeface="微软雅黑" panose="020B0503020204020204" pitchFamily="34" charset="-122"/>
                <a:ea typeface="微软雅黑" panose="020B0503020204020204" pitchFamily="34" charset="-122"/>
              </a:rPr>
              <a:t>语句查询</a:t>
            </a:r>
            <a:endParaRPr lang="en-US" altLang="zh-CN" sz="56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承诺</a:t>
            </a:r>
            <a:endParaRPr lang="en-US" altLang="zh-CN" sz="5600" dirty="0">
              <a:latin typeface="微软雅黑" panose="020B0503020204020204" pitchFamily="34" charset="-122"/>
              <a:ea typeface="微软雅黑" panose="020B0503020204020204" pitchFamily="34" charset="-122"/>
            </a:endParaRPr>
          </a:p>
          <a:p>
            <a:pPr lvl="2"/>
            <a:r>
              <a:rPr lang="zh-CN" altLang="en-US" sz="5600" dirty="0">
                <a:latin typeface="微软雅黑" panose="020B0503020204020204" pitchFamily="34" charset="-122"/>
                <a:ea typeface="微软雅黑" panose="020B0503020204020204" pitchFamily="34" charset="-122"/>
              </a:rPr>
              <a:t>召回率</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精确率</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准确率：</a:t>
            </a:r>
            <a:r>
              <a:rPr lang="en-US" altLang="zh-CN" sz="5600" dirty="0">
                <a:latin typeface="微软雅黑" panose="020B0503020204020204" pitchFamily="34" charset="-122"/>
                <a:ea typeface="微软雅黑" panose="020B0503020204020204" pitchFamily="34" charset="-122"/>
              </a:rPr>
              <a:t>100%</a:t>
            </a:r>
          </a:p>
          <a:p>
            <a:r>
              <a:rPr lang="zh-CN" altLang="en-US" sz="8000" b="1" dirty="0">
                <a:solidFill>
                  <a:srgbClr val="FF0000"/>
                </a:solidFill>
                <a:latin typeface="微软雅黑" panose="020B0503020204020204" pitchFamily="34" charset="-122"/>
                <a:ea typeface="微软雅黑" panose="020B0503020204020204" pitchFamily="34" charset="-122"/>
              </a:rPr>
              <a:t>但是</a:t>
            </a:r>
            <a:endParaRPr lang="en-US" altLang="zh-CN" sz="8000" b="1" dirty="0">
              <a:solidFill>
                <a:srgbClr val="FF0000"/>
              </a:solidFill>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向量检索不够专业</a:t>
            </a:r>
            <a:endParaRPr lang="en-US" altLang="zh-CN" sz="5600" dirty="0">
              <a:latin typeface="微软雅黑" panose="020B0503020204020204" pitchFamily="34" charset="-122"/>
              <a:ea typeface="微软雅黑" panose="020B0503020204020204" pitchFamily="34" charset="-122"/>
            </a:endParaRPr>
          </a:p>
          <a:p>
            <a:pPr lvl="2"/>
            <a:r>
              <a:rPr lang="zh-CN" altLang="en-US" sz="5600" b="1" dirty="0">
                <a:solidFill>
                  <a:srgbClr val="FF0000"/>
                </a:solidFill>
                <a:latin typeface="微软雅黑" panose="020B0503020204020204" pitchFamily="34" charset="-122"/>
                <a:ea typeface="微软雅黑" panose="020B0503020204020204" pitchFamily="34" charset="-122"/>
              </a:rPr>
              <a:t>有暴力算法倾向</a:t>
            </a:r>
            <a:endParaRPr lang="en-US" altLang="zh-CN" sz="5600" b="1" dirty="0">
              <a:solidFill>
                <a:srgbClr val="FF0000"/>
              </a:solidFill>
              <a:latin typeface="微软雅黑" panose="020B0503020204020204" pitchFamily="34" charset="-122"/>
              <a:ea typeface="微软雅黑" panose="020B0503020204020204" pitchFamily="34" charset="-122"/>
            </a:endParaRPr>
          </a:p>
          <a:p>
            <a:pPr lvl="3"/>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均是基于 </a:t>
            </a:r>
            <a:r>
              <a:rPr lang="en-US" altLang="zh-CN" sz="56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倒排的索引，至少局部暴力计算</a:t>
            </a:r>
            <a:endPar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5600" dirty="0">
                <a:latin typeface="微软雅黑" panose="020B0503020204020204" pitchFamily="34" charset="-122"/>
                <a:ea typeface="微软雅黑" panose="020B0503020204020204" pitchFamily="34" charset="-122"/>
              </a:rPr>
              <a:t>可能与传统关系数据库缓存机制有关</a:t>
            </a:r>
            <a:endParaRPr lang="en-US" altLang="zh-CN" sz="5600" dirty="0">
              <a:latin typeface="微软雅黑" panose="020B0503020204020204" pitchFamily="34" charset="-122"/>
              <a:ea typeface="微软雅黑" panose="020B0503020204020204" pitchFamily="34" charset="-122"/>
            </a:endParaRPr>
          </a:p>
          <a:p>
            <a:pPr lvl="3"/>
            <a:r>
              <a:rPr lang="zh-CN" altLang="en-US" sz="5600" dirty="0">
                <a:highlight>
                  <a:srgbClr val="FFFF00"/>
                </a:highlight>
                <a:latin typeface="微软雅黑" panose="020B0503020204020204" pitchFamily="34" charset="-122"/>
                <a:ea typeface="微软雅黑" panose="020B0503020204020204" pitchFamily="34" charset="-122"/>
              </a:rPr>
              <a:t>向量检索评测时内存占用不高，</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但</a:t>
            </a:r>
            <a:r>
              <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rPr>
              <a:t>CPU</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高</a:t>
            </a:r>
            <a:endPar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5600" dirty="0">
                <a:latin typeface="微软雅黑" panose="020B0503020204020204" pitchFamily="34" charset="-122"/>
                <a:ea typeface="微软雅黑" panose="020B0503020204020204" pitchFamily="34" charset="-122"/>
              </a:rPr>
              <a:t>类比</a:t>
            </a:r>
            <a:r>
              <a:rPr lang="en-US" altLang="zh-CN" sz="5600" dirty="0">
                <a:latin typeface="微软雅黑" panose="020B0503020204020204" pitchFamily="34" charset="-122"/>
                <a:ea typeface="微软雅黑" panose="020B0503020204020204" pitchFamily="34" charset="-122"/>
              </a:rPr>
              <a:t>: SQL Server </a:t>
            </a:r>
            <a:r>
              <a:rPr lang="zh-CN" altLang="en-US" sz="5600" dirty="0">
                <a:latin typeface="微软雅黑" panose="020B0503020204020204" pitchFamily="34" charset="-122"/>
                <a:ea typeface="微软雅黑" panose="020B0503020204020204" pitchFamily="34" charset="-122"/>
              </a:rPr>
              <a:t>缓存</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内存</a:t>
            </a:r>
            <a:r>
              <a:rPr lang="en-US" altLang="zh-CN" sz="5600" dirty="0">
                <a:latin typeface="微软雅黑" panose="020B0503020204020204" pitchFamily="34" charset="-122"/>
                <a:ea typeface="微软雅黑" panose="020B0503020204020204" pitchFamily="34" charset="-122"/>
              </a:rPr>
              <a:t>)</a:t>
            </a:r>
            <a:r>
              <a:rPr lang="zh-CN" altLang="en-US" sz="5600" dirty="0">
                <a:latin typeface="微软雅黑" panose="020B0503020204020204" pitchFamily="34" charset="-122"/>
                <a:ea typeface="微软雅黑" panose="020B0503020204020204" pitchFamily="34" charset="-122"/>
              </a:rPr>
              <a:t>的是：</a:t>
            </a:r>
            <a:endParaRPr lang="en-US" altLang="zh-CN" sz="5600" dirty="0">
              <a:latin typeface="微软雅黑" panose="020B0503020204020204" pitchFamily="34" charset="-122"/>
              <a:ea typeface="微软雅黑" panose="020B0503020204020204" pitchFamily="34" charset="-122"/>
            </a:endParaRPr>
          </a:p>
          <a:p>
            <a:pPr lvl="4"/>
            <a:r>
              <a:rPr lang="zh-CN" altLang="en-US" sz="5600" dirty="0">
                <a:latin typeface="微软雅黑" panose="020B0503020204020204" pitchFamily="34" charset="-122"/>
                <a:ea typeface="微软雅黑" panose="020B0503020204020204" pitchFamily="34" charset="-122"/>
              </a:rPr>
              <a:t>以所执行参数化或动态 </a:t>
            </a:r>
            <a:r>
              <a:rPr lang="en-US" altLang="zh-CN" sz="5600" dirty="0">
                <a:latin typeface="微软雅黑" panose="020B0503020204020204" pitchFamily="34" charset="-122"/>
                <a:ea typeface="微软雅黑" panose="020B0503020204020204" pitchFamily="34" charset="-122"/>
              </a:rPr>
              <a:t>SQL </a:t>
            </a:r>
            <a:r>
              <a:rPr lang="zh-CN" altLang="en-US" sz="5600" dirty="0">
                <a:latin typeface="微软雅黑" panose="020B0503020204020204" pitchFamily="34" charset="-122"/>
                <a:ea typeface="微软雅黑" panose="020B0503020204020204" pitchFamily="34" charset="-122"/>
              </a:rPr>
              <a:t>语句为键，执行计划，及数据</a:t>
            </a:r>
            <a:endParaRPr lang="en-US" altLang="zh-CN" sz="5600" dirty="0">
              <a:latin typeface="微软雅黑" panose="020B0503020204020204" pitchFamily="34" charset="-122"/>
              <a:ea typeface="微软雅黑" panose="020B0503020204020204" pitchFamily="34" charset="-122"/>
            </a:endParaRPr>
          </a:p>
          <a:p>
            <a:pPr lvl="4"/>
            <a:r>
              <a:rPr lang="zh-CN" altLang="en-US" sz="5600" dirty="0">
                <a:latin typeface="微软雅黑" panose="020B0503020204020204" pitchFamily="34" charset="-122"/>
                <a:ea typeface="微软雅黑" panose="020B0503020204020204" pitchFamily="34" charset="-122"/>
              </a:rPr>
              <a:t>可能发生参数嗅探缓存的计划或数据不对</a:t>
            </a:r>
            <a:endParaRPr lang="en-US" altLang="zh-CN" sz="5600" dirty="0">
              <a:latin typeface="微软雅黑" panose="020B0503020204020204" pitchFamily="34" charset="-122"/>
              <a:ea typeface="微软雅黑" panose="020B0503020204020204" pitchFamily="34" charset="-122"/>
            </a:endParaRPr>
          </a:p>
          <a:p>
            <a:pPr marL="1543050" lvl="4"/>
            <a:r>
              <a:rPr lang="zh-CN" altLang="en-US" sz="5600" dirty="0">
                <a:latin typeface="微软雅黑" panose="020B0503020204020204" pitchFamily="34" charset="-122"/>
                <a:ea typeface="微软雅黑" panose="020B0503020204020204" pitchFamily="34" charset="-122"/>
              </a:rPr>
              <a:t>本次 </a:t>
            </a:r>
            <a:r>
              <a:rPr lang="en-US" altLang="zh-CN" sz="5600" dirty="0" err="1">
                <a:latin typeface="微软雅黑" panose="020B0503020204020204" pitchFamily="34" charset="-122"/>
                <a:ea typeface="微软雅黑" panose="020B0503020204020204" pitchFamily="34" charset="-122"/>
              </a:rPr>
              <a:t>PgSQL</a:t>
            </a:r>
            <a:r>
              <a:rPr lang="en-US" altLang="zh-CN" sz="5600" dirty="0">
                <a:latin typeface="微软雅黑" panose="020B0503020204020204" pitchFamily="34" charset="-122"/>
                <a:ea typeface="微软雅黑" panose="020B0503020204020204" pitchFamily="34" charset="-122"/>
              </a:rPr>
              <a:t> </a:t>
            </a:r>
            <a:r>
              <a:rPr lang="zh-CN" altLang="en-US" sz="5600" dirty="0">
                <a:latin typeface="微软雅黑" panose="020B0503020204020204" pitchFamily="34" charset="-122"/>
                <a:ea typeface="微软雅黑" panose="020B0503020204020204" pitchFamily="34" charset="-122"/>
              </a:rPr>
              <a:t>参数化查询都是随机向量</a:t>
            </a:r>
            <a:endParaRPr lang="en-US" altLang="zh-CN" sz="5600" dirty="0">
              <a:latin typeface="微软雅黑" panose="020B0503020204020204" pitchFamily="34" charset="-122"/>
              <a:ea typeface="微软雅黑" panose="020B0503020204020204" pitchFamily="34" charset="-122"/>
            </a:endParaRPr>
          </a:p>
          <a:p>
            <a:pPr marL="2057400" lvl="5"/>
            <a:r>
              <a:rPr lang="zh-CN" altLang="en-US" sz="5600" dirty="0">
                <a:latin typeface="微软雅黑" panose="020B0503020204020204" pitchFamily="34" charset="-122"/>
                <a:ea typeface="微软雅黑" panose="020B0503020204020204" pitchFamily="34" charset="-122"/>
              </a:rPr>
              <a:t>可能每次查询在命中的缓存的数据几乎都是不对的</a:t>
            </a:r>
            <a:endParaRPr lang="en-US" altLang="zh-CN" sz="5600" dirty="0">
              <a:latin typeface="微软雅黑" panose="020B0503020204020204" pitchFamily="34" charset="-122"/>
              <a:ea typeface="微软雅黑" panose="020B0503020204020204" pitchFamily="34" charset="-122"/>
            </a:endParaRPr>
          </a:p>
          <a:p>
            <a:pPr marL="2057400" lvl="5"/>
            <a:r>
              <a:rPr lang="zh-CN" altLang="en-US" sz="5600" dirty="0">
                <a:latin typeface="微软雅黑" panose="020B0503020204020204" pitchFamily="34" charset="-122"/>
                <a:ea typeface="微软雅黑" panose="020B0503020204020204" pitchFamily="34" charset="-122"/>
              </a:rPr>
              <a:t>可能发生类似 </a:t>
            </a:r>
            <a:r>
              <a:rPr lang="en-US" altLang="zh-CN" sz="5600" dirty="0">
                <a:latin typeface="微软雅黑" panose="020B0503020204020204" pitchFamily="34" charset="-122"/>
                <a:ea typeface="微软雅黑" panose="020B0503020204020204" pitchFamily="34" charset="-122"/>
              </a:rPr>
              <a:t>SQL Server </a:t>
            </a:r>
            <a:r>
              <a:rPr lang="zh-CN" altLang="en-US" sz="5600" dirty="0">
                <a:latin typeface="微软雅黑" panose="020B0503020204020204" pitchFamily="34" charset="-122"/>
                <a:ea typeface="微软雅黑" panose="020B0503020204020204" pitchFamily="34" charset="-122"/>
              </a:rPr>
              <a:t>参数嗅探的问题，为了保证返回正确数据估计还会去磁盘按向量索引找</a:t>
            </a:r>
            <a:endParaRPr lang="en-US" altLang="zh-CN" sz="48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677334" y="21771"/>
            <a:ext cx="8596668" cy="731520"/>
          </a:xfrm>
        </p:spPr>
        <p:txBody>
          <a:bodyPr/>
          <a:lstStyle/>
          <a:p>
            <a:r>
              <a:rPr lang="en-US" altLang="zh-CN" b="1" dirty="0" err="1">
                <a:latin typeface="微软雅黑" panose="020B0503020204020204" pitchFamily="34" charset="-122"/>
                <a:ea typeface="微软雅黑" panose="020B0503020204020204" pitchFamily="34" charset="-122"/>
              </a:rPr>
              <a:t>Qdrant</a:t>
            </a:r>
            <a:r>
              <a:rPr lang="en-US" altLang="zh-CN"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753290"/>
            <a:ext cx="8596668" cy="6082939"/>
          </a:xfrm>
        </p:spPr>
        <p:txBody>
          <a:bodyPr>
            <a:normAutofit fontScale="62500" lnSpcReduction="20000"/>
          </a:bodyPr>
          <a:lstStyle/>
          <a:p>
            <a:r>
              <a:rPr lang="en-US" altLang="zh-CN" b="1" dirty="0">
                <a:solidFill>
                  <a:schemeClr val="tx1"/>
                </a:solidFill>
                <a:latin typeface="微软雅黑" panose="020B0503020204020204" pitchFamily="34" charset="-122"/>
                <a:ea typeface="微软雅黑" panose="020B0503020204020204" pitchFamily="34" charset="-122"/>
              </a:rPr>
              <a:t>Since 2020-05-30</a:t>
            </a:r>
          </a:p>
          <a:p>
            <a:pPr lvl="1"/>
            <a:r>
              <a:rPr lang="en-US" altLang="zh-CN" b="1" dirty="0">
                <a:solidFill>
                  <a:schemeClr val="tx1"/>
                </a:solidFill>
                <a:latin typeface="微软雅黑" panose="020B0503020204020204" pitchFamily="34" charset="-122"/>
                <a:ea typeface="微软雅黑" panose="020B0503020204020204" pitchFamily="34" charset="-122"/>
              </a:rPr>
              <a:t>Rust </a:t>
            </a:r>
            <a:r>
              <a:rPr lang="zh-CN" altLang="en-US" b="1" dirty="0">
                <a:solidFill>
                  <a:schemeClr val="tx1"/>
                </a:solidFill>
                <a:latin typeface="微软雅黑" panose="020B0503020204020204" pitchFamily="34" charset="-122"/>
                <a:ea typeface="微软雅黑" panose="020B0503020204020204" pitchFamily="34" charset="-122"/>
              </a:rPr>
              <a:t>开发</a:t>
            </a:r>
            <a:endParaRPr lang="en-US" altLang="zh-CN" b="1" dirty="0">
              <a:solidFill>
                <a:schemeClr val="tx1"/>
              </a:solidFill>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优势</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群集支持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水平扩展分片</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支持持久化数据，重启自动恢复</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默认仅支持内存 </a:t>
            </a:r>
            <a:r>
              <a:rPr lang="en-US" altLang="zh-CN" b="1" dirty="0">
                <a:solidFill>
                  <a:schemeClr val="tx1"/>
                </a:solidFill>
                <a:latin typeface="微软雅黑" panose="020B0503020204020204" pitchFamily="34" charset="-122"/>
                <a:ea typeface="微软雅黑" panose="020B0503020204020204" pitchFamily="34" charset="-122"/>
              </a:rPr>
              <a:t>HNSW </a:t>
            </a:r>
            <a:r>
              <a:rPr lang="zh-CN" altLang="en-US" b="1" dirty="0">
                <a:solidFill>
                  <a:schemeClr val="tx1"/>
                </a:solidFill>
                <a:latin typeface="微软雅黑" panose="020B0503020204020204" pitchFamily="34" charset="-122"/>
                <a:ea typeface="微软雅黑" panose="020B0503020204020204" pitchFamily="34" charset="-122"/>
              </a:rPr>
              <a:t>索引</a:t>
            </a:r>
            <a:r>
              <a:rPr lang="zh-CN" altLang="en-US" sz="2400" b="1" dirty="0">
                <a:solidFill>
                  <a:schemeClr val="tx1"/>
                </a:solidFill>
                <a:latin typeface="微软雅黑" panose="020B0503020204020204" pitchFamily="34" charset="-122"/>
                <a:ea typeface="微软雅黑" panose="020B0503020204020204" pitchFamily="34" charset="-122"/>
              </a:rPr>
              <a:t>（足矣）</a:t>
            </a:r>
            <a:endParaRPr lang="en-US" altLang="zh-CN" sz="2400"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 </a:t>
            </a:r>
            <a:r>
              <a:rPr lang="en-US" altLang="zh-CN" b="1" dirty="0">
                <a:solidFill>
                  <a:schemeClr val="tx1"/>
                </a:solidFill>
                <a:latin typeface="微软雅黑" panose="020B0503020204020204" pitchFamily="34" charset="-122"/>
                <a:ea typeface="微软雅黑" panose="020B0503020204020204" pitchFamily="34" charset="-122"/>
              </a:rPr>
              <a:t>HTTP Rest/</a:t>
            </a:r>
            <a:r>
              <a:rPr lang="zh-CN" altLang="en-US" b="1" dirty="0">
                <a:solidFill>
                  <a:schemeClr val="tx1"/>
                </a:solidFill>
                <a:latin typeface="微软雅黑" panose="020B0503020204020204" pitchFamily="34" charset="-122"/>
                <a:ea typeface="微软雅黑" panose="020B0503020204020204" pitchFamily="34" charset="-122"/>
              </a:rPr>
              <a:t> </a:t>
            </a:r>
            <a:r>
              <a:rPr lang="en-US" altLang="zh-CN" b="1" dirty="0" err="1">
                <a:solidFill>
                  <a:schemeClr val="tx1"/>
                </a:solidFill>
                <a:latin typeface="微软雅黑" panose="020B0503020204020204" pitchFamily="34" charset="-122"/>
                <a:ea typeface="微软雅黑" panose="020B0503020204020204" pitchFamily="34" charset="-122"/>
              </a:rPr>
              <a:t>Grpc</a:t>
            </a:r>
            <a:r>
              <a:rPr lang="zh-CN" altLang="en-US" b="1" dirty="0">
                <a:solidFill>
                  <a:schemeClr val="tx1"/>
                </a:solidFill>
                <a:latin typeface="微软雅黑" panose="020B0503020204020204" pitchFamily="34" charset="-122"/>
                <a:ea typeface="微软雅黑" panose="020B0503020204020204" pitchFamily="34" charset="-122"/>
              </a:rPr>
              <a:t> </a:t>
            </a:r>
            <a:r>
              <a:rPr lang="en-US" altLang="zh-CN" b="1" dirty="0">
                <a:solidFill>
                  <a:schemeClr val="tx1"/>
                </a:solidFill>
                <a:latin typeface="微软雅黑" panose="020B0503020204020204" pitchFamily="34" charset="-122"/>
                <a:ea typeface="微软雅黑" panose="020B0503020204020204" pitchFamily="34" charset="-122"/>
              </a:rPr>
              <a:t>(</a:t>
            </a:r>
            <a:r>
              <a:rPr lang="zh-CN" altLang="en-US" b="1" dirty="0">
                <a:solidFill>
                  <a:schemeClr val="tx1"/>
                </a:solidFill>
                <a:latin typeface="微软雅黑" panose="020B0503020204020204" pitchFamily="34" charset="-122"/>
                <a:ea typeface="微软雅黑" panose="020B0503020204020204" pitchFamily="34" charset="-122"/>
              </a:rPr>
              <a:t>尚未 </a:t>
            </a:r>
            <a:r>
              <a:rPr lang="en-US" altLang="zh-CN" b="1" dirty="0">
                <a:solidFill>
                  <a:schemeClr val="tx1"/>
                </a:solidFill>
                <a:latin typeface="微软雅黑" panose="020B0503020204020204" pitchFamily="34" charset="-122"/>
                <a:ea typeface="微软雅黑" panose="020B0503020204020204" pitchFamily="34" charset="-122"/>
              </a:rPr>
              <a:t>GA) </a:t>
            </a:r>
            <a:r>
              <a:rPr lang="zh-CN" altLang="en-US" b="1" dirty="0">
                <a:solidFill>
                  <a:schemeClr val="tx1"/>
                </a:solidFill>
                <a:latin typeface="微软雅黑" panose="020B0503020204020204" pitchFamily="34" charset="-122"/>
                <a:ea typeface="微软雅黑" panose="020B0503020204020204" pitchFamily="34" charset="-122"/>
              </a:rPr>
              <a:t>调用</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远程调用 </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时</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chemeClr val="tx1"/>
                </a:solidFill>
                <a:latin typeface="微软雅黑" panose="020B0503020204020204" pitchFamily="34" charset="-122"/>
                <a:ea typeface="微软雅黑" panose="020B0503020204020204" pitchFamily="34" charset="-122"/>
              </a:rPr>
              <a:t>Azure </a:t>
            </a:r>
            <a:r>
              <a:rPr lang="zh-CN" altLang="en-US" b="1" dirty="0">
                <a:solidFill>
                  <a:schemeClr val="tx1"/>
                </a:solidFill>
                <a:latin typeface="微软雅黑" panose="020B0503020204020204" pitchFamily="34" charset="-122"/>
                <a:ea typeface="微软雅黑" panose="020B0503020204020204" pitchFamily="34" charset="-122"/>
              </a:rPr>
              <a:t>支持</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3"/>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dirty="0">
              <a:solidFill>
                <a:srgbClr val="0070C0"/>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研发生态较完善、文档较完备</a:t>
            </a:r>
            <a:endParaRPr lang="en-US" altLang="zh-CN" b="1" dirty="0">
              <a:solidFill>
                <a:schemeClr val="tx1"/>
              </a:solidFill>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缺点</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缺省无认证</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需要同时打开 </a:t>
            </a:r>
            <a:r>
              <a:rPr lang="en-US" altLang="zh-CN" b="1" dirty="0">
                <a:solidFill>
                  <a:schemeClr val="tx1"/>
                </a:solidFill>
                <a:latin typeface="微软雅黑" panose="020B0503020204020204" pitchFamily="34" charset="-122"/>
                <a:ea typeface="微软雅黑" panose="020B0503020204020204" pitchFamily="34" charset="-122"/>
              </a:rPr>
              <a:t>TLS/HTTPS </a:t>
            </a:r>
          </a:p>
          <a:p>
            <a:pPr lvl="1"/>
            <a:r>
              <a:rPr lang="en-US" altLang="zh-CN" b="1" dirty="0" err="1">
                <a:solidFill>
                  <a:schemeClr val="tx1"/>
                </a:solidFill>
                <a:latin typeface="微软雅黑" panose="020B0503020204020204" pitchFamily="34" charset="-122"/>
                <a:ea typeface="微软雅黑" panose="020B0503020204020204" pitchFamily="34" charset="-122"/>
              </a:rPr>
              <a:t>Qdrant</a:t>
            </a:r>
            <a:r>
              <a:rPr lang="en-US" altLang="zh-CN" b="1" dirty="0">
                <a:solidFill>
                  <a:schemeClr val="tx1"/>
                </a:solidFill>
                <a:latin typeface="微软雅黑" panose="020B0503020204020204" pitchFamily="34" charset="-122"/>
                <a:ea typeface="微软雅黑" panose="020B0503020204020204" pitchFamily="34" charset="-122"/>
              </a:rPr>
              <a:t> </a:t>
            </a:r>
            <a:r>
              <a:rPr lang="en-US" altLang="zh-CN" b="1" dirty="0" err="1">
                <a:solidFill>
                  <a:schemeClr val="tx1"/>
                </a:solidFill>
                <a:latin typeface="微软雅黑" panose="020B0503020204020204" pitchFamily="34" charset="-122"/>
                <a:ea typeface="微软雅黑" panose="020B0503020204020204" pitchFamily="34" charset="-122"/>
              </a:rPr>
              <a:t>WebUI</a:t>
            </a:r>
            <a:r>
              <a:rPr lang="en-US" altLang="zh-CN" b="1" dirty="0">
                <a:solidFill>
                  <a:schemeClr val="tx1"/>
                </a:solidFill>
                <a:latin typeface="微软雅黑" panose="020B0503020204020204" pitchFamily="34" charset="-122"/>
                <a:ea typeface="微软雅黑" panose="020B0503020204020204" pitchFamily="34" charset="-122"/>
              </a:rPr>
              <a:t> </a:t>
            </a:r>
            <a:r>
              <a:rPr lang="zh-CN" altLang="en-US" b="1" dirty="0">
                <a:solidFill>
                  <a:schemeClr val="tx1"/>
                </a:solidFill>
                <a:latin typeface="微软雅黑" panose="020B0503020204020204" pitchFamily="34" charset="-122"/>
                <a:ea typeface="微软雅黑" panose="020B0503020204020204" pitchFamily="34" charset="-122"/>
              </a:rPr>
              <a:t>管理门户功能简陋</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-web-</a:t>
            </a:r>
            <a:r>
              <a:rPr lang="en-US" dirty="0" err="1">
                <a:solidFill>
                  <a:srgbClr val="0070C0"/>
                </a:solidFill>
                <a:hlinkClick r:id="rId5">
                  <a:extLst>
                    <a:ext uri="{A12FA001-AC4F-418D-AE19-62706E023703}">
                      <ahyp:hlinkClr xmlns:ahyp="http://schemas.microsoft.com/office/drawing/2018/hyperlinkcolor" val="tx"/>
                    </a:ext>
                  </a:extLst>
                </a:hlinkClick>
              </a:rPr>
              <a:t>ui</a:t>
            </a:r>
            <a:r>
              <a:rPr lang="en-US" dirty="0">
                <a:solidFill>
                  <a:srgbClr val="0070C0"/>
                </a:solidFill>
                <a:hlinkClick r:id="rId5">
                  <a:extLst>
                    <a:ext uri="{A12FA001-AC4F-418D-AE19-62706E023703}">
                      <ahyp:hlinkClr xmlns:ahyp="http://schemas.microsoft.com/office/drawing/2018/hyperlinkcolor" val="tx"/>
                    </a:ext>
                  </a:extLst>
                </a:hlinkClick>
              </a:rPr>
              <a:t>: Self-hosted web UI for </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 (github.com)</a:t>
            </a:r>
            <a:endParaRPr lang="en-US" dirty="0">
              <a:solidFill>
                <a:srgbClr val="0070C0"/>
              </a:solidFill>
            </a:endParaRPr>
          </a:p>
          <a:p>
            <a:pPr lvl="2"/>
            <a:r>
              <a:rPr lang="zh-CN" altLang="en-US" b="1" dirty="0">
                <a:solidFill>
                  <a:schemeClr val="tx1"/>
                </a:solidFill>
                <a:latin typeface="微软雅黑" panose="020B0503020204020204" pitchFamily="34" charset="-122"/>
                <a:ea typeface="微软雅黑" panose="020B0503020204020204" pitchFamily="34" charset="-122"/>
              </a:rPr>
              <a:t>绑定侦听所有</a:t>
            </a:r>
            <a:r>
              <a:rPr lang="en-US" altLang="zh-CN" b="1" dirty="0">
                <a:solidFill>
                  <a:schemeClr val="tx1"/>
                </a:solidFill>
                <a:latin typeface="微软雅黑" panose="020B0503020204020204" pitchFamily="34" charset="-122"/>
                <a:ea typeface="微软雅黑" panose="020B0503020204020204" pitchFamily="34" charset="-122"/>
              </a:rPr>
              <a:t>IP</a:t>
            </a:r>
            <a:r>
              <a:rPr lang="zh-CN" altLang="en-US" b="1" dirty="0">
                <a:solidFill>
                  <a:schemeClr val="tx1"/>
                </a:solidFill>
                <a:latin typeface="微软雅黑" panose="020B0503020204020204" pitchFamily="34" charset="-122"/>
                <a:ea typeface="微软雅黑" panose="020B0503020204020204" pitchFamily="34" charset="-122"/>
              </a:rPr>
              <a:t>的运行方法</a:t>
            </a:r>
            <a:r>
              <a:rPr lang="en-US" altLang="zh-CN" b="1" dirty="0">
                <a:solidFill>
                  <a:schemeClr val="tx1"/>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chemeClr val="tx1"/>
                </a:solidFill>
                <a:latin typeface="微软雅黑" panose="020B0503020204020204" pitchFamily="34" charset="-122"/>
                <a:ea typeface="微软雅黑" panose="020B0503020204020204" pitchFamily="34" charset="-122"/>
              </a:rPr>
              <a:t>	</a:t>
            </a:r>
            <a:r>
              <a:rPr lang="en-US" altLang="zh-CN" b="1" dirty="0" err="1">
                <a:solidFill>
                  <a:schemeClr val="tx1"/>
                </a:solidFill>
                <a:latin typeface="微软雅黑" panose="020B0503020204020204" pitchFamily="34" charset="-122"/>
                <a:ea typeface="微软雅黑" panose="020B0503020204020204" pitchFamily="34" charset="-122"/>
              </a:rPr>
              <a:t>npm</a:t>
            </a:r>
            <a:r>
              <a:rPr lang="en-US" altLang="zh-CN" b="1" dirty="0">
                <a:solidFill>
                  <a:schemeClr val="tx1"/>
                </a:solidFill>
                <a:latin typeface="微软雅黑" panose="020B0503020204020204" pitchFamily="34" charset="-122"/>
                <a:ea typeface="微软雅黑" panose="020B0503020204020204" pitchFamily="34" charset="-122"/>
              </a:rPr>
              <a:t> start --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chemeClr val="tx1"/>
                </a:solidFill>
                <a:latin typeface="微软雅黑" panose="020B0503020204020204" pitchFamily="34" charset="-122"/>
                <a:ea typeface="微软雅黑" panose="020B0503020204020204" pitchFamily="34" charset="-122"/>
              </a:rPr>
              <a:t>0.0.0.0</a:t>
            </a:r>
          </a:p>
          <a:p>
            <a:r>
              <a:rPr lang="zh-CN" altLang="en-US" b="1" dirty="0">
                <a:solidFill>
                  <a:schemeClr val="tx1"/>
                </a:solidFill>
                <a:latin typeface="微软雅黑" panose="020B0503020204020204" pitchFamily="34" charset="-122"/>
                <a:ea typeface="微软雅黑" panose="020B0503020204020204" pitchFamily="34" charset="-122"/>
              </a:rPr>
              <a:t>未作正式并发压力测试</a:t>
            </a:r>
            <a:endParaRPr lang="en-US" altLang="zh-CN" b="1" dirty="0">
              <a:solidFill>
                <a:schemeClr val="tx1"/>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latin typeface="微软雅黑" panose="020B0503020204020204" pitchFamily="34" charset="-122"/>
                <a:ea typeface="微软雅黑" panose="020B0503020204020204" pitchFamily="34" charset="-122"/>
              </a:rPr>
              <a:t>Qdrant</a:t>
            </a:r>
            <a:r>
              <a:rPr lang="en-US" altLang="zh-CN"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优劣分析 续</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635725" y="1101012"/>
            <a:ext cx="11059885" cy="5756988"/>
          </a:xfrm>
        </p:spPr>
        <p:txBody>
          <a:bodyPr>
            <a:normAutofit/>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solidFill>
                  <a:srgbClr val="FF0000"/>
                </a:solidFill>
                <a:latin typeface="微软雅黑" panose="020B0503020204020204" pitchFamily="34" charset="-122"/>
                <a:ea typeface="微软雅黑" panose="020B0503020204020204" pitchFamily="34" charset="-122"/>
              </a:rPr>
              <a:t>Microsoft Semantic-Kernel connectors</a:t>
            </a: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向量数据库基础设施选型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肯定是目前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不使用暴力计算，远程直接直接调用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由于是远程调用，</a:t>
            </a:r>
            <a:r>
              <a:rPr lang="zh-CN" altLang="en-US" strike="sngStrike" dirty="0">
                <a:latin typeface="微软雅黑" panose="020B0503020204020204" pitchFamily="34" charset="-122"/>
                <a:ea typeface="微软雅黑" panose="020B0503020204020204" pitchFamily="34" charset="-122"/>
              </a:rPr>
              <a:t>不确定 </a:t>
            </a:r>
            <a:r>
              <a:rPr lang="en-US" altLang="zh-CN" strike="sngStrike" dirty="0" err="1">
                <a:latin typeface="微软雅黑" panose="020B0503020204020204" pitchFamily="34" charset="-122"/>
                <a:ea typeface="微软雅黑" panose="020B0503020204020204" pitchFamily="34" charset="-122"/>
              </a:rPr>
              <a:t>AzureCognitiveSearch</a:t>
            </a:r>
            <a:r>
              <a:rPr lang="en-US" altLang="zh-CN" strike="sngStrike" dirty="0">
                <a:latin typeface="微软雅黑" panose="020B0503020204020204" pitchFamily="34" charset="-122"/>
                <a:ea typeface="微软雅黑" panose="020B0503020204020204" pitchFamily="34" charset="-122"/>
              </a:rPr>
              <a:t> service </a:t>
            </a:r>
            <a:r>
              <a:rPr lang="zh-CN" altLang="en-US" strike="sngStrike" dirty="0">
                <a:latin typeface="微软雅黑" panose="020B0503020204020204" pitchFamily="34" charset="-122"/>
                <a:ea typeface="微软雅黑" panose="020B0503020204020204" pitchFamily="34" charset="-122"/>
              </a:rPr>
              <a:t>本身是否是专业的向量检索引擎</a:t>
            </a:r>
            <a:endParaRPr lang="en-US" altLang="zh-CN" strike="sngStrike"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Azure Cognitive Search - Vector Search Private Preview</a:t>
            </a:r>
          </a:p>
          <a:p>
            <a:pPr lvl="1"/>
            <a:r>
              <a:rPr lang="zh-CN" altLang="en-US" dirty="0">
                <a:latin typeface="微软雅黑" panose="020B0503020204020204" pitchFamily="34" charset="-122"/>
                <a:ea typeface="微软雅黑" panose="020B0503020204020204" pitchFamily="34" charset="-122"/>
              </a:rPr>
              <a:t>经查 </a:t>
            </a:r>
            <a:r>
              <a:rPr lang="en-US" altLang="zh-CN" dirty="0">
                <a:latin typeface="微软雅黑" panose="020B0503020204020204" pitchFamily="34" charset="-122"/>
                <a:ea typeface="微软雅黑" panose="020B0503020204020204" pitchFamily="34" charset="-122"/>
              </a:rPr>
              <a:t>SK </a:t>
            </a:r>
            <a:r>
              <a:rPr lang="zh-CN" altLang="en-US" dirty="0">
                <a:latin typeface="微软雅黑" panose="020B0503020204020204" pitchFamily="34" charset="-122"/>
                <a:ea typeface="微软雅黑" panose="020B0503020204020204" pitchFamily="34" charset="-122"/>
              </a:rPr>
              <a:t>目前其他几个向量检索 </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包括</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en-US" altLang="zh-CN" sz="1600" dirty="0">
                <a:solidFill>
                  <a:srgbClr val="000000"/>
                </a:solidFill>
                <a:latin typeface="微软雅黑" panose="020B0503020204020204" pitchFamily="34" charset="-122"/>
                <a:ea typeface="微软雅黑" panose="020B0503020204020204" pitchFamily="34" charset="-122"/>
              </a:rPr>
              <a:t>Azure </a:t>
            </a:r>
            <a:r>
              <a:rPr lang="en-US" altLang="zh-CN" sz="1600" dirty="0" err="1">
                <a:solidFill>
                  <a:srgbClr val="000000"/>
                </a:solidFill>
                <a:latin typeface="微软雅黑" panose="020B0503020204020204" pitchFamily="34" charset="-122"/>
                <a:ea typeface="微软雅黑" panose="020B0503020204020204" pitchFamily="34" charset="-122"/>
              </a:rPr>
              <a:t>cosmosdb</a:t>
            </a:r>
            <a:endParaRPr lang="en-US" altLang="zh-CN" sz="1600" dirty="0">
              <a:solidFill>
                <a:srgbClr val="000000"/>
              </a:solidFill>
              <a:latin typeface="微软雅黑" panose="020B0503020204020204" pitchFamily="34" charset="-122"/>
              <a:ea typeface="微软雅黑" panose="020B0503020204020204" pitchFamily="34" charset="-122"/>
            </a:endParaRPr>
          </a:p>
          <a:p>
            <a:pPr lvl="3"/>
            <a:r>
              <a:rPr lang="en-US" altLang="zh-CN" sz="1600" dirty="0" err="1">
                <a:solidFill>
                  <a:srgbClr val="000000"/>
                </a:solidFill>
                <a:latin typeface="微软雅黑" panose="020B0503020204020204" pitchFamily="34" charset="-122"/>
                <a:ea typeface="微软雅黑" panose="020B0503020204020204" pitchFamily="34" charset="-122"/>
              </a:rPr>
              <a:t>Sqlite</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具体实现</a:t>
            </a:r>
            <a:endParaRPr lang="en-US" altLang="zh-CN" sz="18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客户端远程获取所有数据 </a:t>
            </a:r>
            <a:r>
              <a:rPr lang="en-US" sz="1600" dirty="0" err="1">
                <a:solidFill>
                  <a:srgbClr val="000000"/>
                </a:solidFill>
                <a:latin typeface="微软雅黑" panose="020B0503020204020204" pitchFamily="34" charset="-122"/>
                <a:ea typeface="微软雅黑" panose="020B0503020204020204" pitchFamily="34" charset="-122"/>
              </a:rPr>
              <a:t>GetAllAsync</a:t>
            </a:r>
            <a:r>
              <a:rPr lang="en-US" sz="1600" dirty="0">
                <a:solidFill>
                  <a:srgbClr val="000000"/>
                </a:solidFill>
                <a:latin typeface="微软雅黑" panose="020B0503020204020204" pitchFamily="34" charset="-122"/>
                <a:ea typeface="微软雅黑" panose="020B0503020204020204" pitchFamily="34" charset="-122"/>
              </a:rPr>
              <a:t> </a:t>
            </a:r>
            <a:r>
              <a:rPr lang="zh-CN" altLang="en-US" sz="1600" dirty="0">
                <a:solidFill>
                  <a:srgbClr val="000000"/>
                </a:solidFill>
                <a:latin typeface="微软雅黑" panose="020B0503020204020204" pitchFamily="34" charset="-122"/>
                <a:ea typeface="微软雅黑" panose="020B0503020204020204" pitchFamily="34" charset="-122"/>
              </a:rPr>
              <a:t>先</a:t>
            </a:r>
            <a:endParaRPr lang="en-US"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600" dirty="0" err="1">
                <a:solidFill>
                  <a:srgbClr val="000000"/>
                </a:solidFill>
                <a:latin typeface="微软雅黑" panose="020B0503020204020204" pitchFamily="34" charset="-122"/>
                <a:ea typeface="微软雅黑" panose="020B0503020204020204" pitchFamily="34" charset="-122"/>
              </a:rPr>
              <a:t>consine</a:t>
            </a:r>
            <a:endParaRPr lang="en-US" altLang="zh-CN" sz="1600" dirty="0">
              <a:solidFill>
                <a:srgbClr val="000000"/>
              </a:solidFill>
              <a:latin typeface="微软雅黑" panose="020B0503020204020204" pitchFamily="34" charset="-122"/>
              <a:ea typeface="微软雅黑" panose="020B0503020204020204" pitchFamily="34" charset="-122"/>
            </a:endParaRPr>
          </a:p>
          <a:p>
            <a:pPr lvl="4"/>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738294" y="156753"/>
            <a:ext cx="8596668" cy="748937"/>
          </a:xfrm>
        </p:spPr>
        <p:txBody>
          <a:bodyPr/>
          <a:lstStyle/>
          <a:p>
            <a:r>
              <a:rPr lang="en-US" altLang="zh-CN" b="1" dirty="0">
                <a:latin typeface="微软雅黑" panose="020B0503020204020204" pitchFamily="34" charset="-122"/>
                <a:ea typeface="微软雅黑" panose="020B0503020204020204" pitchFamily="34" charset="-122"/>
              </a:rPr>
              <a:t>Milvus </a:t>
            </a:r>
            <a:r>
              <a:rPr lang="zh-CN" altLang="en-US" b="1" dirty="0">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748937"/>
            <a:ext cx="9398483" cy="6109063"/>
          </a:xfrm>
        </p:spPr>
        <p:txBody>
          <a:bodyPr>
            <a:normAutofit fontScale="85000" lnSpcReduction="20000"/>
          </a:bodyPr>
          <a:lstStyle/>
          <a:p>
            <a:r>
              <a:rPr lang="en-US" altLang="zh-CN" sz="1200" b="1" dirty="0">
                <a:solidFill>
                  <a:schemeClr val="tx1"/>
                </a:solidFill>
                <a:latin typeface="微软雅黑" panose="020B0503020204020204" pitchFamily="34" charset="-122"/>
                <a:ea typeface="微软雅黑" panose="020B0503020204020204" pitchFamily="34" charset="-122"/>
              </a:rPr>
              <a:t>Since 2019-09-16</a:t>
            </a:r>
          </a:p>
          <a:p>
            <a:pPr lvl="1"/>
            <a:r>
              <a:rPr lang="en-US" altLang="zh-CN" sz="1100" b="1" dirty="0">
                <a:solidFill>
                  <a:schemeClr val="tx1"/>
                </a:solidFill>
                <a:latin typeface="微软雅黑" panose="020B0503020204020204" pitchFamily="34" charset="-122"/>
                <a:ea typeface="微软雅黑" panose="020B0503020204020204" pitchFamily="34" charset="-122"/>
              </a:rPr>
              <a:t>Go </a:t>
            </a:r>
            <a:r>
              <a:rPr lang="zh-CN" altLang="en-US" sz="1100" b="1" dirty="0">
                <a:solidFill>
                  <a:schemeClr val="tx1"/>
                </a:solidFill>
                <a:latin typeface="微软雅黑" panose="020B0503020204020204" pitchFamily="34" charset="-122"/>
                <a:ea typeface="微软雅黑" panose="020B0503020204020204" pitchFamily="34" charset="-122"/>
              </a:rPr>
              <a:t>开发</a:t>
            </a:r>
            <a:endParaRPr lang="en-US" altLang="zh-CN" sz="1100" b="1" dirty="0">
              <a:solidFill>
                <a:schemeClr val="tx1"/>
              </a:solidFill>
              <a:latin typeface="微软雅黑" panose="020B0503020204020204" pitchFamily="34" charset="-122"/>
              <a:ea typeface="微软雅黑" panose="020B0503020204020204" pitchFamily="34" charset="-122"/>
            </a:endParaRPr>
          </a:p>
          <a:p>
            <a:r>
              <a:rPr lang="zh-CN" altLang="en-US" sz="1200" b="1" dirty="0">
                <a:solidFill>
                  <a:schemeClr val="tx1"/>
                </a:solidFill>
                <a:latin typeface="微软雅黑" panose="020B0503020204020204" pitchFamily="34" charset="-122"/>
                <a:ea typeface="微软雅黑" panose="020B0503020204020204" pitchFamily="34" charset="-122"/>
              </a:rPr>
              <a:t>优势</a:t>
            </a:r>
            <a:endParaRPr lang="en-US" altLang="zh-CN" sz="1200" b="1" dirty="0">
              <a:solidFill>
                <a:schemeClr val="tx1"/>
              </a:solidFill>
              <a:latin typeface="微软雅黑" panose="020B0503020204020204" pitchFamily="34" charset="-122"/>
              <a:ea typeface="微软雅黑" panose="020B0503020204020204" pitchFamily="34" charset="-122"/>
            </a:endParaRPr>
          </a:p>
          <a:p>
            <a:pPr lvl="1"/>
            <a:r>
              <a:rPr lang="zh-CN" altLang="en-US" sz="1100" b="1" dirty="0">
                <a:solidFill>
                  <a:schemeClr val="tx1"/>
                </a:solidFill>
                <a:latin typeface="微软雅黑" panose="020B0503020204020204" pitchFamily="34" charset="-122"/>
                <a:ea typeface="微软雅黑" panose="020B0503020204020204" pitchFamily="34" charset="-122"/>
              </a:rPr>
              <a:t>分布式群集架构完善</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zh-CN" altLang="en-US" sz="1100" b="1" dirty="0">
                <a:solidFill>
                  <a:schemeClr val="tx1"/>
                </a:solidFill>
                <a:latin typeface="微软雅黑" panose="020B0503020204020204" pitchFamily="34" charset="-122"/>
                <a:ea typeface="微软雅黑" panose="020B0503020204020204" pitchFamily="34" charset="-122"/>
              </a:rPr>
              <a:t>支持持久化数据，重启自动恢复</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zh-CN" altLang="en-US" sz="1100" b="1" dirty="0">
                <a:solidFill>
                  <a:schemeClr val="tx1"/>
                </a:solidFill>
                <a:latin typeface="微软雅黑" panose="020B0503020204020204" pitchFamily="34" charset="-122"/>
                <a:ea typeface="微软雅黑" panose="020B0503020204020204" pitchFamily="34" charset="-122"/>
              </a:rPr>
              <a:t>支持内存 </a:t>
            </a:r>
            <a:r>
              <a:rPr lang="en-US" altLang="zh-CN" sz="1100" b="1" dirty="0">
                <a:solidFill>
                  <a:schemeClr val="tx1"/>
                </a:solidFill>
                <a:latin typeface="微软雅黑" panose="020B0503020204020204" pitchFamily="34" charset="-122"/>
                <a:ea typeface="微软雅黑" panose="020B0503020204020204" pitchFamily="34" charset="-122"/>
              </a:rPr>
              <a:t>HNSW </a:t>
            </a:r>
            <a:r>
              <a:rPr lang="zh-CN" altLang="en-US" sz="1100" b="1" dirty="0">
                <a:solidFill>
                  <a:schemeClr val="tx1"/>
                </a:solidFill>
                <a:latin typeface="微软雅黑" panose="020B0503020204020204" pitchFamily="34" charset="-122"/>
                <a:ea typeface="微软雅黑" panose="020B0503020204020204" pitchFamily="34" charset="-122"/>
              </a:rPr>
              <a:t>索引</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en-US" altLang="zh-CN" sz="1100" b="1" dirty="0">
                <a:solidFill>
                  <a:schemeClr val="tx1"/>
                </a:solidFill>
                <a:latin typeface="微软雅黑" panose="020B0503020204020204" pitchFamily="34" charset="-122"/>
                <a:ea typeface="微软雅黑" panose="020B0503020204020204" pitchFamily="34" charset="-122"/>
              </a:rPr>
              <a:t>GitHub</a:t>
            </a:r>
            <a:r>
              <a:rPr lang="zh-CN" altLang="en-US" sz="1100" b="1" dirty="0">
                <a:solidFill>
                  <a:schemeClr val="tx1"/>
                </a:solidFill>
                <a:latin typeface="微软雅黑" panose="020B0503020204020204" pitchFamily="34" charset="-122"/>
                <a:ea typeface="微软雅黑" panose="020B0503020204020204" pitchFamily="34" charset="-122"/>
              </a:rPr>
              <a:t>星最多 </a:t>
            </a:r>
            <a:r>
              <a:rPr lang="en-US" altLang="zh-CN" sz="1100" b="1" dirty="0">
                <a:solidFill>
                  <a:schemeClr val="tx1"/>
                </a:solidFill>
                <a:latin typeface="微软雅黑" panose="020B0503020204020204" pitchFamily="34" charset="-122"/>
                <a:ea typeface="微软雅黑" panose="020B0503020204020204" pitchFamily="34" charset="-122"/>
              </a:rPr>
              <a:t>18K+</a:t>
            </a:r>
          </a:p>
          <a:p>
            <a:pPr lvl="1"/>
            <a:r>
              <a:rPr lang="zh-CN" altLang="en-US" sz="1100" b="1" dirty="0">
                <a:solidFill>
                  <a:schemeClr val="tx1"/>
                </a:solidFill>
                <a:latin typeface="微软雅黑" panose="020B0503020204020204" pitchFamily="34" charset="-122"/>
                <a:ea typeface="微软雅黑" panose="020B0503020204020204" pitchFamily="34" charset="-122"/>
              </a:rPr>
              <a:t>支持 </a:t>
            </a:r>
            <a:r>
              <a:rPr lang="en-US" altLang="zh-CN" sz="1100" b="1" dirty="0" err="1">
                <a:solidFill>
                  <a:schemeClr val="tx1"/>
                </a:solidFill>
                <a:latin typeface="微软雅黑" panose="020B0503020204020204" pitchFamily="34" charset="-122"/>
                <a:ea typeface="微软雅黑" panose="020B0503020204020204" pitchFamily="34" charset="-122"/>
              </a:rPr>
              <a:t>Grpc</a:t>
            </a:r>
            <a:r>
              <a:rPr lang="en-US" altLang="zh-CN" sz="1100" b="1" dirty="0">
                <a:solidFill>
                  <a:schemeClr val="tx1"/>
                </a:solidFill>
                <a:latin typeface="微软雅黑" panose="020B0503020204020204" pitchFamily="34" charset="-122"/>
                <a:ea typeface="微软雅黑" panose="020B0503020204020204" pitchFamily="34" charset="-122"/>
              </a:rPr>
              <a:t> </a:t>
            </a:r>
            <a:r>
              <a:rPr lang="zh-CN" altLang="en-US" sz="1100" b="1" dirty="0">
                <a:solidFill>
                  <a:schemeClr val="tx1"/>
                </a:solidFill>
                <a:latin typeface="微软雅黑" panose="020B0503020204020204" pitchFamily="34" charset="-122"/>
                <a:ea typeface="微软雅黑" panose="020B0503020204020204" pitchFamily="34" charset="-122"/>
              </a:rPr>
              <a:t>调用</a:t>
            </a:r>
            <a:endParaRPr lang="en-US" altLang="zh-CN" sz="1100" b="1" dirty="0">
              <a:solidFill>
                <a:schemeClr val="tx1"/>
              </a:solidFill>
              <a:latin typeface="微软雅黑" panose="020B0503020204020204" pitchFamily="34" charset="-122"/>
              <a:ea typeface="微软雅黑" panose="020B0503020204020204" pitchFamily="34" charset="-122"/>
            </a:endParaRPr>
          </a:p>
          <a:p>
            <a:pPr lvl="1"/>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Milvus ATTU </a:t>
            </a:r>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管理门户</a:t>
            </a:r>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桌面版 功能完善</a:t>
            </a:r>
            <a:endPar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000" b="1" dirty="0">
                <a:solidFill>
                  <a:schemeClr val="tx1"/>
                </a:solidFill>
                <a:highlight>
                  <a:srgbClr val="FFFF00"/>
                </a:highlight>
                <a:latin typeface="微软雅黑" panose="020B0503020204020204" pitchFamily="34" charset="-122"/>
                <a:ea typeface="微软雅黑" panose="020B0503020204020204" pitchFamily="34" charset="-122"/>
              </a:rPr>
              <a:t>通过 </a:t>
            </a:r>
            <a:r>
              <a:rPr lang="en-US" altLang="zh-CN" sz="1000" b="1" dirty="0" err="1">
                <a:solidFill>
                  <a:schemeClr val="tx1"/>
                </a:solidFill>
                <a:highlight>
                  <a:srgbClr val="FFFF00"/>
                </a:highlight>
                <a:latin typeface="微软雅黑" panose="020B0503020204020204" pitchFamily="34" charset="-122"/>
                <a:ea typeface="微软雅黑" panose="020B0503020204020204" pitchFamily="34" charset="-122"/>
              </a:rPr>
              <a:t>attu</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sz="1000" b="1" dirty="0">
                <a:solidFill>
                  <a:schemeClr val="tx1"/>
                </a:solidFill>
                <a:highlight>
                  <a:srgbClr val="FFFF00"/>
                </a:highlight>
                <a:latin typeface="微软雅黑" panose="020B0503020204020204" pitchFamily="34" charset="-122"/>
                <a:ea typeface="微软雅黑" panose="020B0503020204020204" pitchFamily="34" charset="-122"/>
              </a:rPr>
              <a:t>间接支持 </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Http </a:t>
            </a:r>
            <a:r>
              <a:rPr lang="en-US" altLang="zh-CN" sz="1000" b="1" dirty="0" err="1">
                <a:solidFill>
                  <a:schemeClr val="tx1"/>
                </a:solidFill>
                <a:highlight>
                  <a:srgbClr val="FFFF00"/>
                </a:highlight>
                <a:latin typeface="微软雅黑" panose="020B0503020204020204" pitchFamily="34" charset="-122"/>
                <a:ea typeface="微软雅黑" panose="020B0503020204020204" pitchFamily="34" charset="-122"/>
              </a:rPr>
              <a:t>WebApi</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sz="1000" b="1" dirty="0">
                <a:solidFill>
                  <a:schemeClr val="tx1"/>
                </a:solidFill>
                <a:highlight>
                  <a:srgbClr val="FFFF00"/>
                </a:highlight>
                <a:latin typeface="微软雅黑" panose="020B0503020204020204" pitchFamily="34" charset="-122"/>
                <a:ea typeface="微软雅黑" panose="020B0503020204020204" pitchFamily="34" charset="-122"/>
              </a:rPr>
              <a:t>调用 （个人发现）</a:t>
            </a:r>
            <a:endPar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支持多向量批量请求检索</a:t>
            </a:r>
            <a:endPar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检索请求参数，及返回结果都是对齐的列模式，</a:t>
            </a:r>
            <a:endPar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每列是一个数组</a:t>
            </a:r>
            <a:r>
              <a:rPr lang="zh-CN" altLang="en-US" sz="900" b="1" strike="sngStrike" dirty="0">
                <a:solidFill>
                  <a:srgbClr val="FF0000"/>
                </a:solidFill>
                <a:highlight>
                  <a:srgbClr val="FFFF00"/>
                </a:highlight>
                <a:latin typeface="微软雅黑" panose="020B0503020204020204" pitchFamily="34" charset="-122"/>
                <a:ea typeface="微软雅黑" panose="020B0503020204020204" pitchFamily="34" charset="-122"/>
              </a:rPr>
              <a:t>（怀疑该产品是基于 </a:t>
            </a:r>
            <a:r>
              <a:rPr lang="en-US" altLang="zh-CN" sz="900" b="1" strike="sngStrike" dirty="0">
                <a:solidFill>
                  <a:srgbClr val="FF0000"/>
                </a:solidFill>
                <a:highlight>
                  <a:srgbClr val="FFFF00"/>
                </a:highlight>
                <a:latin typeface="微软雅黑" panose="020B0503020204020204" pitchFamily="34" charset="-122"/>
                <a:ea typeface="微软雅黑" panose="020B0503020204020204" pitchFamily="34" charset="-122"/>
              </a:rPr>
              <a:t>column store</a:t>
            </a:r>
            <a:r>
              <a:rPr lang="zh-CN" altLang="en-US" sz="900" b="1" strike="sngStrike" dirty="0">
                <a:solidFill>
                  <a:srgbClr val="FF0000"/>
                </a:solidFill>
                <a:highlight>
                  <a:srgbClr val="FFFF00"/>
                </a:highlight>
                <a:latin typeface="微软雅黑" panose="020B0503020204020204" pitchFamily="34" charset="-122"/>
                <a:ea typeface="微软雅黑" panose="020B0503020204020204" pitchFamily="34" charset="-122"/>
              </a:rPr>
              <a:t>的）</a:t>
            </a:r>
            <a:endParaRPr lang="en-US" altLang="zh-CN" sz="900" b="1" strike="sngStrike"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按列返回的结果，按需自行按需重新拼成行级模式使用（类似于 </a:t>
            </a:r>
            <a:r>
              <a:rPr lang="en-US" altLang="zh-CN" sz="1000" b="1" dirty="0" err="1">
                <a:solidFill>
                  <a:srgbClr val="FF0000"/>
                </a:solidFill>
                <a:highlight>
                  <a:srgbClr val="FFFF00"/>
                </a:highlight>
                <a:latin typeface="微软雅黑" panose="020B0503020204020204" pitchFamily="34" charset="-122"/>
                <a:ea typeface="微软雅黑" panose="020B0503020204020204" pitchFamily="34" charset="-122"/>
              </a:rPr>
              <a:t>Linq</a:t>
            </a:r>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 Zip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操作的效果）</a:t>
            </a:r>
            <a:endPar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rPr>
              <a:t>Azure </a:t>
            </a:r>
            <a:r>
              <a:rPr lang="zh-CN" altLang="en-US" sz="1100" b="1" dirty="0">
                <a:solidFill>
                  <a:schemeClr val="tx1"/>
                </a:solidFill>
                <a:highlight>
                  <a:srgbClr val="FFFF00"/>
                </a:highlight>
                <a:latin typeface="微软雅黑" panose="020B0503020204020204" pitchFamily="34" charset="-122"/>
                <a:ea typeface="微软雅黑" panose="020B0503020204020204" pitchFamily="34" charset="-122"/>
              </a:rPr>
              <a:t>支持</a:t>
            </a:r>
            <a:endPar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Azure CLI/</a:t>
            </a:r>
            <a:r>
              <a:rPr lang="en-US" altLang="zh-CN" sz="1000" b="1" dirty="0" err="1">
                <a:solidFill>
                  <a:schemeClr val="tx1"/>
                </a:solidFill>
                <a:highlight>
                  <a:srgbClr val="FFFF00"/>
                </a:highlight>
                <a:latin typeface="微软雅黑" panose="020B0503020204020204" pitchFamily="34" charset="-122"/>
                <a:ea typeface="微软雅黑" panose="020B0503020204020204" pitchFamily="34" charset="-122"/>
              </a:rPr>
              <a:t>kubectl</a:t>
            </a:r>
            <a:r>
              <a:rPr lang="en-US" altLang="zh-CN" sz="1000" b="1" dirty="0">
                <a:solidFill>
                  <a:schemeClr val="tx1"/>
                </a:solidFill>
                <a:highlight>
                  <a:srgbClr val="FFFF00"/>
                </a:highlight>
                <a:latin typeface="微软雅黑" panose="020B0503020204020204" pitchFamily="34" charset="-122"/>
                <a:ea typeface="微软雅黑" panose="020B0503020204020204" pitchFamily="34" charset="-122"/>
              </a:rPr>
              <a:t>/Helm</a:t>
            </a:r>
          </a:p>
          <a:p>
            <a:pPr lvl="2"/>
            <a:r>
              <a:rPr lang="en-US" sz="1000" dirty="0">
                <a:solidFill>
                  <a:srgbClr val="0070C0"/>
                </a:solidFill>
                <a:hlinkClick r:id="rId2">
                  <a:extLst>
                    <a:ext uri="{A12FA001-AC4F-418D-AE19-62706E023703}">
                      <ahyp:hlinkClr xmlns:ahyp="http://schemas.microsoft.com/office/drawing/2018/hyperlinkcolor" val="tx"/>
                    </a:ext>
                  </a:extLst>
                </a:hlinkClick>
              </a:rPr>
              <a:t>Deploy Milvus on Azure with AKS Milvus documentation</a:t>
            </a:r>
            <a:endParaRPr lang="en-US" sz="1000" dirty="0">
              <a:solidFill>
                <a:srgbClr val="0070C0"/>
              </a:solidFill>
            </a:endParaRPr>
          </a:p>
          <a:p>
            <a:pPr lvl="1"/>
            <a:r>
              <a:rPr lang="zh-CN" altLang="en-US" sz="1100" b="1" dirty="0">
                <a:solidFill>
                  <a:schemeClr val="tx1"/>
                </a:solidFill>
                <a:highlight>
                  <a:srgbClr val="FFFF00"/>
                </a:highlight>
                <a:latin typeface="微软雅黑" panose="020B0503020204020204" pitchFamily="34" charset="-122"/>
                <a:ea typeface="微软雅黑" panose="020B0503020204020204" pitchFamily="34" charset="-122"/>
              </a:rPr>
              <a:t>研发生态较完善、文档完备</a:t>
            </a:r>
            <a:endParaRPr lang="en-US" altLang="zh-CN" sz="1100" b="1" dirty="0">
              <a:solidFill>
                <a:schemeClr val="tx1"/>
              </a:solidFill>
              <a:highlight>
                <a:srgbClr val="FFFF00"/>
              </a:highlight>
              <a:latin typeface="微软雅黑" panose="020B0503020204020204" pitchFamily="34" charset="-122"/>
              <a:ea typeface="微软雅黑" panose="020B0503020204020204" pitchFamily="34" charset="-122"/>
            </a:endParaRPr>
          </a:p>
          <a:p>
            <a:r>
              <a:rPr lang="zh-CN" altLang="en-US" sz="1200" b="1" dirty="0">
                <a:solidFill>
                  <a:schemeClr val="tx1"/>
                </a:solidFill>
                <a:latin typeface="微软雅黑" panose="020B0503020204020204" pitchFamily="34" charset="-122"/>
                <a:ea typeface="微软雅黑" panose="020B0503020204020204" pitchFamily="34" charset="-122"/>
              </a:rPr>
              <a:t>缺点</a:t>
            </a:r>
            <a:endParaRPr lang="en-US" altLang="zh-CN" sz="1200" b="1" dirty="0">
              <a:solidFill>
                <a:schemeClr val="tx1"/>
              </a:solidFill>
              <a:latin typeface="微软雅黑" panose="020B0503020204020204" pitchFamily="34" charset="-122"/>
              <a:ea typeface="微软雅黑" panose="020B0503020204020204" pitchFamily="34" charset="-122"/>
            </a:endParaRPr>
          </a:p>
          <a:p>
            <a:pPr lvl="1"/>
            <a:r>
              <a:rPr lang="en-US" altLang="zh-CN" sz="1100" b="1" dirty="0">
                <a:solidFill>
                  <a:schemeClr val="tx1"/>
                </a:solidFill>
                <a:latin typeface="微软雅黑" panose="020B0503020204020204" pitchFamily="34" charset="-122"/>
                <a:ea typeface="微软雅黑" panose="020B0503020204020204" pitchFamily="34" charset="-122"/>
              </a:rPr>
              <a:t>Metric</a:t>
            </a:r>
            <a:r>
              <a:rPr lang="zh-CN" altLang="en-US" sz="1100" b="1" dirty="0">
                <a:solidFill>
                  <a:schemeClr val="tx1"/>
                </a:solidFill>
                <a:latin typeface="微软雅黑" panose="020B0503020204020204" pitchFamily="34" charset="-122"/>
                <a:ea typeface="微软雅黑" panose="020B0503020204020204" pitchFamily="34" charset="-122"/>
              </a:rPr>
              <a:t>：</a:t>
            </a:r>
            <a:endParaRPr lang="en-US" altLang="zh-CN" sz="1100" b="1" dirty="0">
              <a:solidFill>
                <a:schemeClr val="tx1"/>
              </a:solidFill>
              <a:latin typeface="微软雅黑" panose="020B0503020204020204" pitchFamily="34" charset="-122"/>
              <a:ea typeface="微软雅黑" panose="020B0503020204020204" pitchFamily="34" charset="-122"/>
            </a:endParaRPr>
          </a:p>
          <a:p>
            <a:pPr lvl="2"/>
            <a:r>
              <a:rPr lang="zh-CN" altLang="en-US" sz="1000" b="1" dirty="0">
                <a:solidFill>
                  <a:srgbClr val="FF0000"/>
                </a:solidFill>
                <a:latin typeface="微软雅黑" panose="020B0503020204020204" pitchFamily="34" charset="-122"/>
                <a:ea typeface="微软雅黑" panose="020B0503020204020204" pitchFamily="34" charset="-122"/>
              </a:rPr>
              <a:t>不支持</a:t>
            </a:r>
            <a:r>
              <a:rPr lang="en-US" altLang="zh-CN" sz="1000" b="1" dirty="0">
                <a:solidFill>
                  <a:srgbClr val="FF0000"/>
                </a:solidFill>
                <a:latin typeface="微软雅黑" panose="020B0503020204020204" pitchFamily="34" charset="-122"/>
                <a:ea typeface="微软雅黑" panose="020B0503020204020204" pitchFamily="34" charset="-122"/>
              </a:rPr>
              <a:t>Cosine</a:t>
            </a:r>
            <a:r>
              <a:rPr lang="zh-CN" altLang="en-US" sz="1000" b="1" dirty="0">
                <a:solidFill>
                  <a:srgbClr val="FF0000"/>
                </a:solidFill>
                <a:latin typeface="微软雅黑" panose="020B0503020204020204" pitchFamily="34" charset="-122"/>
                <a:ea typeface="微软雅黑" panose="020B0503020204020204" pitchFamily="34" charset="-122"/>
              </a:rPr>
              <a:t>，仅支持 </a:t>
            </a:r>
            <a:r>
              <a:rPr lang="en-US" altLang="zh-CN" sz="1000" b="1" dirty="0">
                <a:solidFill>
                  <a:srgbClr val="FF0000"/>
                </a:solidFill>
                <a:latin typeface="微软雅黑" panose="020B0503020204020204" pitchFamily="34" charset="-122"/>
                <a:ea typeface="微软雅黑" panose="020B0503020204020204" pitchFamily="34" charset="-122"/>
              </a:rPr>
              <a:t>L2 </a:t>
            </a:r>
            <a:r>
              <a:rPr lang="zh-CN" altLang="en-US" sz="1000" b="1" dirty="0">
                <a:solidFill>
                  <a:srgbClr val="FF0000"/>
                </a:solidFill>
                <a:latin typeface="微软雅黑" panose="020B0503020204020204" pitchFamily="34" charset="-122"/>
                <a:ea typeface="微软雅黑" panose="020B0503020204020204" pitchFamily="34" charset="-122"/>
              </a:rPr>
              <a:t>和 </a:t>
            </a:r>
            <a:r>
              <a:rPr lang="en-US" altLang="zh-CN" sz="1000" b="1" dirty="0">
                <a:solidFill>
                  <a:srgbClr val="FF0000"/>
                </a:solidFill>
                <a:latin typeface="微软雅黑" panose="020B0503020204020204" pitchFamily="34" charset="-122"/>
                <a:ea typeface="微软雅黑" panose="020B0503020204020204" pitchFamily="34" charset="-122"/>
              </a:rPr>
              <a:t>Inner Product </a:t>
            </a:r>
            <a:r>
              <a:rPr lang="zh-CN" altLang="en-US" sz="1000" b="1" dirty="0">
                <a:solidFill>
                  <a:srgbClr val="FF0000"/>
                </a:solidFill>
                <a:latin typeface="微软雅黑" panose="020B0503020204020204" pitchFamily="34" charset="-122"/>
                <a:ea typeface="微软雅黑" panose="020B0503020204020204" pitchFamily="34" charset="-122"/>
              </a:rPr>
              <a:t>未归一化，不好比较</a:t>
            </a:r>
            <a:endParaRPr lang="en-US" altLang="zh-CN" sz="1000" b="1" dirty="0">
              <a:solidFill>
                <a:srgbClr val="FF0000"/>
              </a:solidFill>
              <a:latin typeface="微软雅黑" panose="020B0503020204020204" pitchFamily="34" charset="-122"/>
              <a:ea typeface="微软雅黑" panose="020B0503020204020204" pitchFamily="34" charset="-122"/>
            </a:endParaRPr>
          </a:p>
          <a:p>
            <a:pPr lvl="2"/>
            <a:r>
              <a:rPr lang="zh-CN" altLang="en-US" sz="1000" b="1" dirty="0">
                <a:solidFill>
                  <a:srgbClr val="FF0000"/>
                </a:solidFill>
                <a:latin typeface="微软雅黑" panose="020B0503020204020204" pitchFamily="34" charset="-122"/>
                <a:ea typeface="微软雅黑" panose="020B0503020204020204" pitchFamily="34" charset="-122"/>
              </a:rPr>
              <a:t>不好指定相似程度的条件，只能基于排序</a:t>
            </a:r>
            <a:endParaRPr lang="en-US" altLang="zh-CN" sz="1000" b="1" dirty="0">
              <a:solidFill>
                <a:srgbClr val="FF0000"/>
              </a:solidFill>
              <a:latin typeface="微软雅黑" panose="020B0503020204020204" pitchFamily="34" charset="-122"/>
              <a:ea typeface="微软雅黑" panose="020B0503020204020204" pitchFamily="34" charset="-122"/>
            </a:endParaRPr>
          </a:p>
          <a:p>
            <a:pPr lvl="3"/>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L2/IP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距离比 </a:t>
            </a:r>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Cosine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计算简单，</a:t>
            </a:r>
            <a:r>
              <a:rPr lang="en-US" altLang="zh-CN" sz="1000" b="1" dirty="0" err="1">
                <a:solidFill>
                  <a:srgbClr val="FF0000"/>
                </a:solidFill>
                <a:highlight>
                  <a:srgbClr val="FFFF00"/>
                </a:highlight>
                <a:latin typeface="微软雅黑" panose="020B0503020204020204" pitchFamily="34" charset="-122"/>
                <a:ea typeface="微软雅黑" panose="020B0503020204020204" pitchFamily="34" charset="-122"/>
              </a:rPr>
              <a:t>cpu</a:t>
            </a:r>
            <a:r>
              <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1000" b="1" dirty="0">
                <a:solidFill>
                  <a:srgbClr val="FF0000"/>
                </a:solidFill>
                <a:highlight>
                  <a:srgbClr val="FFFF00"/>
                </a:highlight>
                <a:latin typeface="微软雅黑" panose="020B0503020204020204" pitchFamily="34" charset="-122"/>
                <a:ea typeface="微软雅黑" panose="020B0503020204020204" pitchFamily="34" charset="-122"/>
              </a:rPr>
              <a:t>算力成本低</a:t>
            </a:r>
            <a:endParaRPr lang="en-US" altLang="zh-CN" sz="1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每个集合（</a:t>
            </a:r>
            <a:r>
              <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rPr>
              <a:t>collection</a:t>
            </a:r>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），仅支持一个向量字段</a:t>
            </a:r>
            <a:endParaRPr lang="en-US" altLang="zh-CN" sz="1100" b="1" dirty="0">
              <a:solidFill>
                <a:srgbClr val="FF0000"/>
              </a:solidFill>
              <a:highlight>
                <a:srgbClr val="FFFF00"/>
              </a:highlight>
              <a:latin typeface="微软雅黑" panose="020B0503020204020204" pitchFamily="34" charset="-122"/>
              <a:ea typeface="微软雅黑" panose="020B0503020204020204" pitchFamily="34" charset="-122"/>
            </a:endParaRPr>
          </a:p>
          <a:p>
            <a:r>
              <a:rPr lang="zh-CN" altLang="en-US" sz="1200" b="1" dirty="0">
                <a:solidFill>
                  <a:schemeClr val="tx1"/>
                </a:solidFill>
                <a:latin typeface="微软雅黑" panose="020B0503020204020204" pitchFamily="34" charset="-122"/>
                <a:ea typeface="微软雅黑" panose="020B0503020204020204" pitchFamily="34" charset="-122"/>
              </a:rPr>
              <a:t>未作正式并发压力测试</a:t>
            </a:r>
            <a:endParaRPr lang="en-US" altLang="zh-CN" sz="1200" b="1" dirty="0">
              <a:solidFill>
                <a:schemeClr val="tx1"/>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33B97F29-2B9C-00E8-2CF8-13C23C8E367D}"/>
              </a:ext>
            </a:extLst>
          </p:cNvPr>
          <p:cNvPicPr>
            <a:picLocks noChangeAspect="1"/>
          </p:cNvPicPr>
          <p:nvPr/>
        </p:nvPicPr>
        <p:blipFill>
          <a:blip r:embed="rId3"/>
          <a:stretch>
            <a:fillRect/>
          </a:stretch>
        </p:blipFill>
        <p:spPr>
          <a:xfrm>
            <a:off x="6831623" y="1387415"/>
            <a:ext cx="5360377" cy="5128198"/>
          </a:xfrm>
          <a:prstGeom prst="rect">
            <a:avLst/>
          </a:prstGeom>
        </p:spPr>
      </p:pic>
    </p:spTree>
    <p:extLst>
      <p:ext uri="{BB962C8B-B14F-4D97-AF65-F5344CB8AC3E}">
        <p14:creationId xmlns:p14="http://schemas.microsoft.com/office/powerpoint/2010/main" val="32617041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738294" y="156753"/>
            <a:ext cx="8596668" cy="748937"/>
          </a:xfrm>
        </p:spPr>
        <p:txBody>
          <a:bodyPr/>
          <a:lstStyle/>
          <a:p>
            <a:r>
              <a:rPr lang="en-US" altLang="zh-CN" b="1" dirty="0">
                <a:latin typeface="微软雅黑" panose="020B0503020204020204" pitchFamily="34" charset="-122"/>
                <a:ea typeface="微软雅黑" panose="020B0503020204020204" pitchFamily="34" charset="-122"/>
              </a:rPr>
              <a:t>Chroma </a:t>
            </a:r>
            <a:r>
              <a:rPr lang="zh-CN" altLang="en-US" b="1" dirty="0">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748938"/>
            <a:ext cx="9398483" cy="5564776"/>
          </a:xfrm>
        </p:spPr>
        <p:txBody>
          <a:bodyPr>
            <a:normAutofit fontScale="92500" lnSpcReduction="10000"/>
          </a:bodyPr>
          <a:lstStyle/>
          <a:p>
            <a:r>
              <a:rPr lang="en-US" altLang="zh-CN" b="1" dirty="0">
                <a:solidFill>
                  <a:schemeClr val="tx1"/>
                </a:solidFill>
                <a:latin typeface="微软雅黑" panose="020B0503020204020204" pitchFamily="34" charset="-122"/>
                <a:ea typeface="微软雅黑" panose="020B0503020204020204" pitchFamily="34" charset="-122"/>
              </a:rPr>
              <a:t>Since 2022-10-05 </a:t>
            </a:r>
            <a:r>
              <a:rPr lang="zh-CN" altLang="en-US" b="1" dirty="0">
                <a:solidFill>
                  <a:schemeClr val="tx1"/>
                </a:solidFill>
                <a:latin typeface="微软雅黑" panose="020B0503020204020204" pitchFamily="34" charset="-122"/>
                <a:ea typeface="微软雅黑" panose="020B0503020204020204" pitchFamily="34" charset="-122"/>
              </a:rPr>
              <a:t>新生</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en-US" altLang="zh-CN" b="1" dirty="0">
                <a:solidFill>
                  <a:schemeClr val="tx1"/>
                </a:solidFill>
                <a:latin typeface="微软雅黑" panose="020B0503020204020204" pitchFamily="34" charset="-122"/>
                <a:ea typeface="微软雅黑" panose="020B0503020204020204" pitchFamily="34" charset="-122"/>
              </a:rPr>
              <a:t>Python </a:t>
            </a:r>
            <a:r>
              <a:rPr lang="zh-CN" altLang="en-US" b="1" dirty="0">
                <a:solidFill>
                  <a:schemeClr val="tx1"/>
                </a:solidFill>
                <a:latin typeface="微软雅黑" panose="020B0503020204020204" pitchFamily="34" charset="-122"/>
                <a:ea typeface="微软雅黑" panose="020B0503020204020204" pitchFamily="34" charset="-122"/>
              </a:rPr>
              <a:t>开发</a:t>
            </a:r>
            <a:endParaRPr lang="en-US" altLang="zh-CN" b="1" dirty="0">
              <a:solidFill>
                <a:schemeClr val="tx1"/>
              </a:solidFill>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优势</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分布式群集架构计划调整中</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将 </a:t>
            </a:r>
            <a:r>
              <a:rPr lang="en-US" altLang="zh-CN" b="1" dirty="0" err="1">
                <a:solidFill>
                  <a:schemeClr val="tx1"/>
                </a:solidFill>
                <a:latin typeface="微软雅黑" panose="020B0503020204020204" pitchFamily="34" charset="-122"/>
                <a:ea typeface="微软雅黑" panose="020B0503020204020204" pitchFamily="34" charset="-122"/>
              </a:rPr>
              <a:t>Clickhouse</a:t>
            </a:r>
            <a:r>
              <a:rPr lang="en-US" altLang="zh-CN" b="1" dirty="0">
                <a:solidFill>
                  <a:schemeClr val="tx1"/>
                </a:solidFill>
                <a:latin typeface="微软雅黑" panose="020B0503020204020204" pitchFamily="34" charset="-122"/>
                <a:ea typeface="微软雅黑" panose="020B0503020204020204" pitchFamily="34" charset="-122"/>
              </a:rPr>
              <a:t> </a:t>
            </a:r>
            <a:r>
              <a:rPr lang="zh-CN" altLang="en-US" b="1" dirty="0">
                <a:solidFill>
                  <a:schemeClr val="tx1"/>
                </a:solidFill>
                <a:latin typeface="微软雅黑" panose="020B0503020204020204" pitchFamily="34" charset="-122"/>
                <a:ea typeface="微软雅黑" panose="020B0503020204020204" pitchFamily="34" charset="-122"/>
              </a:rPr>
              <a:t>替换为自定义分布式系统</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支持持久化数据，重启自动恢复</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支持内存 </a:t>
            </a:r>
            <a:r>
              <a:rPr lang="en-US" altLang="zh-CN" b="1" dirty="0">
                <a:solidFill>
                  <a:schemeClr val="tx1"/>
                </a:solidFill>
                <a:latin typeface="微软雅黑" panose="020B0503020204020204" pitchFamily="34" charset="-122"/>
                <a:ea typeface="微软雅黑" panose="020B0503020204020204" pitchFamily="34" charset="-122"/>
              </a:rPr>
              <a:t>HNSW </a:t>
            </a:r>
            <a:r>
              <a:rPr lang="zh-CN" altLang="en-US" b="1" dirty="0">
                <a:solidFill>
                  <a:schemeClr val="tx1"/>
                </a:solidFill>
                <a:latin typeface="微软雅黑" panose="020B0503020204020204" pitchFamily="34" charset="-122"/>
                <a:ea typeface="微软雅黑" panose="020B0503020204020204" pitchFamily="34" charset="-122"/>
              </a:rPr>
              <a:t>索引</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支持多向量批量请求检索</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200" b="1" dirty="0">
                <a:solidFill>
                  <a:srgbClr val="FF0000"/>
                </a:solidFill>
                <a:highlight>
                  <a:srgbClr val="FFFF00"/>
                </a:highlight>
                <a:latin typeface="微软雅黑" panose="020B0503020204020204" pitchFamily="34" charset="-122"/>
                <a:ea typeface="微软雅黑" panose="020B0503020204020204" pitchFamily="34" charset="-122"/>
              </a:rPr>
              <a:t>检索请求参数，及返回结果都是对齐的列模式，</a:t>
            </a:r>
            <a:endParaRPr lang="en-US" altLang="zh-CN" sz="12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1100" b="1" dirty="0">
                <a:solidFill>
                  <a:srgbClr val="FF0000"/>
                </a:solidFill>
                <a:highlight>
                  <a:srgbClr val="FFFF00"/>
                </a:highlight>
                <a:latin typeface="微软雅黑" panose="020B0503020204020204" pitchFamily="34" charset="-122"/>
                <a:ea typeface="微软雅黑" panose="020B0503020204020204" pitchFamily="34" charset="-122"/>
              </a:rPr>
              <a:t>每列是一个数组</a:t>
            </a:r>
            <a:r>
              <a:rPr lang="zh-CN" altLang="en-US" sz="1100" b="1" strike="sngStrike" dirty="0">
                <a:solidFill>
                  <a:srgbClr val="FF0000"/>
                </a:solidFill>
                <a:highlight>
                  <a:srgbClr val="FFFF00"/>
                </a:highlight>
                <a:latin typeface="微软雅黑" panose="020B0503020204020204" pitchFamily="34" charset="-122"/>
                <a:ea typeface="微软雅黑" panose="020B0503020204020204" pitchFamily="34" charset="-122"/>
              </a:rPr>
              <a:t>（怀疑该产品是基于 </a:t>
            </a:r>
            <a:r>
              <a:rPr lang="en-US" altLang="zh-CN" sz="1100" b="1" strike="sngStrike" dirty="0">
                <a:solidFill>
                  <a:srgbClr val="FF0000"/>
                </a:solidFill>
                <a:highlight>
                  <a:srgbClr val="FFFF00"/>
                </a:highlight>
                <a:latin typeface="微软雅黑" panose="020B0503020204020204" pitchFamily="34" charset="-122"/>
                <a:ea typeface="微软雅黑" panose="020B0503020204020204" pitchFamily="34" charset="-122"/>
              </a:rPr>
              <a:t>column store</a:t>
            </a:r>
            <a:r>
              <a:rPr lang="zh-CN" altLang="en-US" sz="1100" b="1" strike="sngStrike" dirty="0">
                <a:solidFill>
                  <a:srgbClr val="FF0000"/>
                </a:solidFill>
                <a:highlight>
                  <a:srgbClr val="FFFF00"/>
                </a:highlight>
                <a:latin typeface="微软雅黑" panose="020B0503020204020204" pitchFamily="34" charset="-122"/>
                <a:ea typeface="微软雅黑" panose="020B0503020204020204" pitchFamily="34" charset="-122"/>
              </a:rPr>
              <a:t>的）</a:t>
            </a:r>
            <a:endParaRPr lang="en-US" altLang="zh-CN" sz="1100" b="1" strike="sngStrike"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sz="1200" b="1" dirty="0">
                <a:solidFill>
                  <a:srgbClr val="FF0000"/>
                </a:solidFill>
                <a:highlight>
                  <a:srgbClr val="FFFF00"/>
                </a:highlight>
                <a:latin typeface="微软雅黑" panose="020B0503020204020204" pitchFamily="34" charset="-122"/>
                <a:ea typeface="微软雅黑" panose="020B0503020204020204" pitchFamily="34" charset="-122"/>
              </a:rPr>
              <a:t>按列返回的结果，按需自行按需重新拼成行级模式使用（类似于 </a:t>
            </a:r>
            <a:r>
              <a:rPr lang="en-US" altLang="zh-CN" sz="1200" b="1" dirty="0" err="1">
                <a:solidFill>
                  <a:srgbClr val="FF0000"/>
                </a:solidFill>
                <a:highlight>
                  <a:srgbClr val="FFFF00"/>
                </a:highlight>
                <a:latin typeface="微软雅黑" panose="020B0503020204020204" pitchFamily="34" charset="-122"/>
                <a:ea typeface="微软雅黑" panose="020B0503020204020204" pitchFamily="34" charset="-122"/>
              </a:rPr>
              <a:t>Linq</a:t>
            </a:r>
            <a:r>
              <a:rPr lang="en-US" altLang="zh-CN" sz="1200" b="1" dirty="0">
                <a:solidFill>
                  <a:srgbClr val="FF0000"/>
                </a:solidFill>
                <a:highlight>
                  <a:srgbClr val="FFFF00"/>
                </a:highlight>
                <a:latin typeface="微软雅黑" panose="020B0503020204020204" pitchFamily="34" charset="-122"/>
                <a:ea typeface="微软雅黑" panose="020B0503020204020204" pitchFamily="34" charset="-122"/>
              </a:rPr>
              <a:t> Zip </a:t>
            </a:r>
            <a:r>
              <a:rPr lang="zh-CN" altLang="en-US" sz="1200" b="1" dirty="0">
                <a:solidFill>
                  <a:srgbClr val="FF0000"/>
                </a:solidFill>
                <a:highlight>
                  <a:srgbClr val="FFFF00"/>
                </a:highlight>
                <a:latin typeface="微软雅黑" panose="020B0503020204020204" pitchFamily="34" charset="-122"/>
                <a:ea typeface="微软雅黑" panose="020B0503020204020204" pitchFamily="34" charset="-122"/>
              </a:rPr>
              <a:t>操作的效果）</a:t>
            </a:r>
            <a:endParaRPr lang="en-US" altLang="zh-CN" sz="1200" b="1" dirty="0">
              <a:solidFill>
                <a:srgbClr val="FF0000"/>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缺点</a:t>
            </a:r>
            <a:endParaRPr lang="en-US" altLang="zh-CN" b="1" dirty="0">
              <a:solidFill>
                <a:schemeClr val="tx1"/>
              </a:solidFill>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研发生态不完善、文档不完备</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官方仅有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Python</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JavaScript SDK</a:t>
            </a: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其他语言编程请自行参考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Python</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FastAPI</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Swagger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实现调用</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仅支持 </a:t>
            </a:r>
            <a:r>
              <a:rPr lang="en-US" altLang="zh-CN" b="1" dirty="0" err="1">
                <a:solidFill>
                  <a:schemeClr val="tx1"/>
                </a:solidFill>
                <a:latin typeface="微软雅黑" panose="020B0503020204020204" pitchFamily="34" charset="-122"/>
                <a:ea typeface="微软雅黑" panose="020B0503020204020204" pitchFamily="34" charset="-122"/>
              </a:rPr>
              <a:t>HttpRest</a:t>
            </a:r>
            <a:r>
              <a:rPr lang="en-US" altLang="zh-CN" b="1" dirty="0">
                <a:solidFill>
                  <a:schemeClr val="tx1"/>
                </a:solidFill>
                <a:latin typeface="微软雅黑" panose="020B0503020204020204" pitchFamily="34" charset="-122"/>
                <a:ea typeface="微软雅黑" panose="020B0503020204020204" pitchFamily="34" charset="-122"/>
              </a:rPr>
              <a:t> </a:t>
            </a:r>
            <a:r>
              <a:rPr lang="zh-CN" altLang="en-US" b="1" dirty="0">
                <a:solidFill>
                  <a:schemeClr val="tx1"/>
                </a:solidFill>
                <a:latin typeface="微软雅黑" panose="020B0503020204020204" pitchFamily="34" charset="-122"/>
                <a:ea typeface="微软雅黑" panose="020B0503020204020204" pitchFamily="34" charset="-122"/>
              </a:rPr>
              <a:t>调用</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chemeClr val="tx1"/>
                </a:solidFill>
                <a:latin typeface="微软雅黑" panose="020B0503020204020204" pitchFamily="34" charset="-122"/>
                <a:ea typeface="微软雅黑" panose="020B0503020204020204" pitchFamily="34" charset="-122"/>
              </a:rPr>
              <a:t>未作正式并发压力测试</a:t>
            </a:r>
            <a:endParaRPr lang="en-US" altLang="zh-CN" b="1" dirty="0">
              <a:solidFill>
                <a:schemeClr val="tx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481045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3137F-7A7A-5209-C1A1-06DB57D11B24}"/>
              </a:ext>
            </a:extLst>
          </p:cNvPr>
          <p:cNvSpPr>
            <a:spLocks noGrp="1"/>
          </p:cNvSpPr>
          <p:nvPr>
            <p:ph type="title"/>
          </p:nvPr>
        </p:nvSpPr>
        <p:spPr>
          <a:xfrm>
            <a:off x="677334" y="209005"/>
            <a:ext cx="8596668" cy="879566"/>
          </a:xfrm>
        </p:spPr>
        <p:txBody>
          <a:bodyPr/>
          <a:lstStyle/>
          <a:p>
            <a:r>
              <a:rPr lang="zh-CN" altLang="en-US" b="1" dirty="0">
                <a:latin typeface="微软雅黑" panose="020B0503020204020204" pitchFamily="34" charset="-122"/>
                <a:ea typeface="微软雅黑" panose="020B0503020204020204" pitchFamily="34" charset="-122"/>
              </a:rPr>
              <a:t>本次产品评测结果排名及点评（仅供参考）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959B0FD-3F46-6584-B881-A658DAC252EA}"/>
              </a:ext>
            </a:extLst>
          </p:cNvPr>
          <p:cNvSpPr>
            <a:spLocks noGrp="1"/>
          </p:cNvSpPr>
          <p:nvPr>
            <p:ph idx="1"/>
          </p:nvPr>
        </p:nvSpPr>
        <p:spPr>
          <a:xfrm>
            <a:off x="677334" y="966651"/>
            <a:ext cx="10234506" cy="5773783"/>
          </a:xfrm>
        </p:spPr>
        <p:txBody>
          <a:bodyPr>
            <a:normAutofit/>
          </a:bodyPr>
          <a:lstStyle/>
          <a:p>
            <a:pPr>
              <a:buFont typeface="+mj-lt"/>
              <a:buAutoNum type="arabicPeriod"/>
            </a:pPr>
            <a:r>
              <a:rPr lang="en-US" altLang="zh-CN" sz="2400" b="1" dirty="0">
                <a:latin typeface="微软雅黑" panose="020B0503020204020204" pitchFamily="34" charset="-122"/>
                <a:ea typeface="微软雅黑" panose="020B0503020204020204" pitchFamily="34" charset="-122"/>
              </a:rPr>
              <a:t>Milvus</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 </a:t>
            </a:r>
            <a:r>
              <a:rPr lang="en-US" altLang="zh-CN" b="1" dirty="0">
                <a:latin typeface="微软雅黑" panose="020B0503020204020204" pitchFamily="34" charset="-122"/>
                <a:ea typeface="微软雅黑" panose="020B0503020204020204" pitchFamily="34" charset="-122"/>
              </a:rPr>
              <a:t>3</a:t>
            </a:r>
            <a:r>
              <a:rPr lang="zh-CN" altLang="en-US" b="1" dirty="0">
                <a:latin typeface="微软雅黑" panose="020B0503020204020204" pitchFamily="34" charset="-122"/>
                <a:ea typeface="微软雅黑" panose="020B0503020204020204" pitchFamily="34" charset="-122"/>
              </a:rPr>
              <a:t>岁半 早熟稳定期</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altLang="zh-CN" sz="2400" b="1" dirty="0" err="1">
                <a:latin typeface="微软雅黑" panose="020B0503020204020204" pitchFamily="34" charset="-122"/>
                <a:ea typeface="微软雅黑" panose="020B0503020204020204" pitchFamily="34" charset="-122"/>
              </a:rPr>
              <a:t>Qdrant</a:t>
            </a:r>
            <a:endParaRPr lang="en-US" altLang="zh-CN" sz="2400" b="1"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b="1" dirty="0">
                <a:latin typeface="微软雅黑" panose="020B0503020204020204" pitchFamily="34" charset="-122"/>
                <a:ea typeface="微软雅黑" panose="020B0503020204020204" pitchFamily="34" charset="-122"/>
              </a:rPr>
              <a:t>3</a:t>
            </a:r>
            <a:r>
              <a:rPr lang="zh-CN" altLang="en-US" b="1" dirty="0">
                <a:latin typeface="微软雅黑" panose="020B0503020204020204" pitchFamily="34" charset="-122"/>
                <a:ea typeface="微软雅黑" panose="020B0503020204020204" pitchFamily="34" charset="-122"/>
              </a:rPr>
              <a:t>岁 稳定成长期 </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altLang="zh-CN" sz="2400" b="1" dirty="0">
                <a:latin typeface="微软雅黑" panose="020B0503020204020204" pitchFamily="34" charset="-122"/>
                <a:ea typeface="微软雅黑" panose="020B0503020204020204" pitchFamily="34" charset="-122"/>
              </a:rPr>
              <a:t>Chroma</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才半岁，还在发育</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altLang="zh-CN" sz="2400" b="1" dirty="0">
                <a:latin typeface="微软雅黑" panose="020B0503020204020204" pitchFamily="34" charset="-122"/>
                <a:ea typeface="微软雅黑" panose="020B0503020204020204" pitchFamily="34" charset="-122"/>
              </a:rPr>
              <a:t>PostgreSQL + </a:t>
            </a:r>
            <a:r>
              <a:rPr lang="en-US" altLang="zh-CN" sz="2400" b="1" dirty="0" err="1">
                <a:latin typeface="微软雅黑" panose="020B0503020204020204" pitchFamily="34" charset="-122"/>
                <a:ea typeface="微软雅黑" panose="020B0503020204020204" pitchFamily="34" charset="-122"/>
              </a:rPr>
              <a:t>PgVector</a:t>
            </a:r>
            <a:r>
              <a:rPr lang="en-US" altLang="zh-CN" sz="2400" b="1" dirty="0">
                <a:latin typeface="微软雅黑" panose="020B0503020204020204" pitchFamily="34" charset="-122"/>
                <a:ea typeface="微软雅黑" panose="020B0503020204020204" pitchFamily="34" charset="-122"/>
              </a:rPr>
              <a:t> Extension</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跨界，突变暴力计算基因</a:t>
            </a:r>
            <a:endParaRPr lang="en-US" altLang="zh-CN" b="1" dirty="0">
              <a:latin typeface="微软雅黑" panose="020B0503020204020204" pitchFamily="34" charset="-122"/>
              <a:ea typeface="微软雅黑" panose="020B0503020204020204" pitchFamily="34" charset="-122"/>
            </a:endParaRPr>
          </a:p>
          <a:p>
            <a:pPr>
              <a:buFont typeface="+mj-lt"/>
              <a:buAutoNum type="arabicPeriod"/>
            </a:pPr>
            <a:r>
              <a:rPr lang="en-US" sz="2400" b="1" dirty="0">
                <a:latin typeface="微软雅黑" panose="020B0503020204020204" pitchFamily="34" charset="-122"/>
                <a:ea typeface="微软雅黑" panose="020B0503020204020204" pitchFamily="34" charset="-122"/>
              </a:rPr>
              <a:t>Redis + </a:t>
            </a:r>
            <a:r>
              <a:rPr lang="en-US" sz="2400" b="1" dirty="0" err="1">
                <a:latin typeface="微软雅黑" panose="020B0503020204020204" pitchFamily="34" charset="-122"/>
                <a:ea typeface="微软雅黑" panose="020B0503020204020204" pitchFamily="34" charset="-122"/>
              </a:rPr>
              <a:t>RediSearch</a:t>
            </a:r>
            <a:r>
              <a:rPr lang="en-US" sz="2400" b="1" dirty="0">
                <a:latin typeface="微软雅黑" panose="020B0503020204020204" pitchFamily="34" charset="-122"/>
                <a:ea typeface="微软雅黑" panose="020B0503020204020204" pitchFamily="34" charset="-122"/>
              </a:rPr>
              <a:t> Module </a:t>
            </a:r>
          </a:p>
          <a:p>
            <a:pPr lvl="1">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跨界，其实</a:t>
            </a:r>
            <a:r>
              <a:rPr lang="zh-CN" altLang="en-US" b="1" dirty="0">
                <a:highlight>
                  <a:srgbClr val="FFFF00"/>
                </a:highlight>
                <a:latin typeface="微软雅黑" panose="020B0503020204020204" pitchFamily="34" charset="-122"/>
                <a:ea typeface="微软雅黑" panose="020B0503020204020204" pitchFamily="34" charset="-122"/>
              </a:rPr>
              <a:t>性能不逊前三名</a:t>
            </a:r>
            <a:r>
              <a:rPr lang="zh-CN" altLang="en-US" b="1" dirty="0">
                <a:latin typeface="微软雅黑" panose="020B0503020204020204" pitchFamily="34" charset="-122"/>
                <a:ea typeface="微软雅黑" panose="020B0503020204020204" pitchFamily="34" charset="-122"/>
              </a:rPr>
              <a:t>，但持久化、容灾是硬伤</a:t>
            </a:r>
            <a:endParaRPr lang="en-US" altLang="zh-CN" b="1" dirty="0">
              <a:latin typeface="微软雅黑" panose="020B0503020204020204" pitchFamily="34" charset="-122"/>
              <a:ea typeface="微软雅黑" panose="020B0503020204020204" pitchFamily="34" charset="-122"/>
            </a:endParaRPr>
          </a:p>
          <a:p>
            <a:r>
              <a:rPr lang="en-US" altLang="zh-CN" sz="2400" b="1" dirty="0" err="1">
                <a:latin typeface="微软雅黑" panose="020B0503020204020204" pitchFamily="34" charset="-122"/>
                <a:ea typeface="微软雅黑" panose="020B0503020204020204" pitchFamily="34" charset="-122"/>
              </a:rPr>
              <a:t>Weaviate</a:t>
            </a:r>
            <a:endParaRPr lang="en-US" altLang="zh-CN" sz="2400" b="1"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b="1" dirty="0">
                <a:latin typeface="微软雅黑" panose="020B0503020204020204" pitchFamily="34" charset="-122"/>
                <a:ea typeface="微软雅黑" panose="020B0503020204020204" pitchFamily="34" charset="-122"/>
              </a:rPr>
              <a:t>7</a:t>
            </a:r>
            <a:r>
              <a:rPr lang="zh-CN" altLang="en-US" b="1" dirty="0">
                <a:latin typeface="微软雅黑" panose="020B0503020204020204" pitchFamily="34" charset="-122"/>
                <a:ea typeface="微软雅黑" panose="020B0503020204020204" pitchFamily="34" charset="-122"/>
              </a:rPr>
              <a:t>岁 走失，缺席评测</a:t>
            </a:r>
            <a:endParaRPr lang="en-US" altLang="zh-CN" b="1"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sz="21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298429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后续只摘要分析可自托管的产品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Since 2022-10-05</a:t>
            </a:r>
          </a:p>
          <a:p>
            <a:pPr lvl="1"/>
            <a:r>
              <a:rPr lang="en-US" altLang="zh-CN" dirty="0">
                <a:latin typeface="微软雅黑" panose="020B0503020204020204" pitchFamily="34" charset="-122"/>
                <a:ea typeface="微软雅黑" panose="020B0503020204020204" pitchFamily="34" charset="-122"/>
              </a:rPr>
              <a:t>Python</a:t>
            </a:r>
            <a:r>
              <a:rPr lang="zh-CN" altLang="en-US" dirty="0">
                <a:latin typeface="微软雅黑" panose="020B0503020204020204" pitchFamily="34" charset="-122"/>
                <a:ea typeface="微软雅黑" panose="020B0503020204020204" pitchFamily="34" charset="-122"/>
              </a:rPr>
              <a:t>开发</a:t>
            </a:r>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5k</a:t>
            </a:r>
          </a:p>
          <a:p>
            <a:pPr lvl="1"/>
            <a:r>
              <a:rPr lang="en-US" altLang="zh-CN" dirty="0">
                <a:latin typeface="微软雅黑" panose="020B0503020204020204" pitchFamily="34" charset="-122"/>
                <a:ea typeface="微软雅黑" panose="020B0503020204020204" pitchFamily="34" charset="-122"/>
              </a:rPr>
              <a:t>Forks 280</a:t>
            </a:r>
          </a:p>
          <a:p>
            <a:r>
              <a:rPr lang="en-US" altLang="zh-CN" dirty="0">
                <a:latin typeface="微软雅黑" panose="020B0503020204020204" pitchFamily="34" charset="-122"/>
                <a:ea typeface="微软雅黑" panose="020B0503020204020204" pitchFamily="34" charset="-122"/>
              </a:rPr>
              <a:t>Python</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4164365027"/>
              </p:ext>
            </p:extLst>
          </p:nvPr>
        </p:nvGraphicFramePr>
        <p:xfrm>
          <a:off x="135606" y="2920145"/>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35606" y="2920145"/>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921432557"/>
              </p:ext>
            </p:extLst>
          </p:nvPr>
        </p:nvGraphicFramePr>
        <p:xfrm>
          <a:off x="7267093" y="2803159"/>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267093" y="2803159"/>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Since 2016-03-30</a:t>
            </a:r>
          </a:p>
          <a:p>
            <a:pPr lvl="1"/>
            <a:r>
              <a:rPr lang="en-US" altLang="zh-CN" dirty="0">
                <a:latin typeface="微软雅黑" panose="020B0503020204020204" pitchFamily="34" charset="-122"/>
                <a:ea typeface="微软雅黑" panose="020B0503020204020204" pitchFamily="34" charset="-122"/>
              </a:rPr>
              <a:t>Go </a:t>
            </a:r>
            <a:r>
              <a:rPr lang="zh-CN" altLang="en-US" dirty="0">
                <a:latin typeface="微软雅黑" panose="020B0503020204020204" pitchFamily="34" charset="-122"/>
                <a:ea typeface="微软雅黑" panose="020B0503020204020204" pitchFamily="34" charset="-122"/>
              </a:rPr>
              <a:t>开发</a:t>
            </a:r>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5.9k</a:t>
            </a:r>
          </a:p>
          <a:p>
            <a:pPr lvl="1"/>
            <a:r>
              <a:rPr lang="en-US" altLang="zh-CN" dirty="0">
                <a:latin typeface="微软雅黑" panose="020B0503020204020204" pitchFamily="34" charset="-122"/>
                <a:ea typeface="微软雅黑" panose="020B0503020204020204" pitchFamily="34" charset="-122"/>
              </a:rPr>
              <a:t>Forks 323</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a:t>
            </a: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a:t>
            </a: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是有序的（按功能定义索引存储排序）、有大小的，英文就是全拼、汉语是拼音全拼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查询时，搜索词先在索引数据中搜索命中索引键，根据索引键导航到数据存储空间进行访问获取数据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只是可能导致数据与索引数据发生移动，因为不同索引键的预留空间亦不是连续存储的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索引初创时是有留白空间（指定填充因子）的</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6"/>
            <a:ext cx="10805160" cy="662486"/>
          </a:xfrm>
        </p:spPr>
        <p:txBody>
          <a:bodyPr>
            <a:normAutofit/>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4</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milvus</a:t>
            </a:r>
            <a:endParaRPr lang="en-US" sz="3600" b="1" dirty="0">
              <a:highlight>
                <a:srgbClr val="FFFF00"/>
              </a:highlight>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a:xfrm>
            <a:off x="677334" y="1369041"/>
            <a:ext cx="8596668" cy="4672321"/>
          </a:xfrm>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Since 2019-09-16</a:t>
            </a:r>
          </a:p>
          <a:p>
            <a:pPr marL="742950" lvl="2" indent="-342900"/>
            <a:r>
              <a:rPr lang="en-US" altLang="zh-CN" sz="1600" b="1" dirty="0">
                <a:solidFill>
                  <a:srgbClr val="FF0000"/>
                </a:solidFill>
                <a:latin typeface="微软雅黑" panose="020B0503020204020204" pitchFamily="34" charset="-122"/>
                <a:ea typeface="微软雅黑" panose="020B0503020204020204" pitchFamily="34" charset="-122"/>
              </a:rPr>
              <a:t>Go </a:t>
            </a:r>
            <a:r>
              <a:rPr lang="zh-CN" altLang="en-US" sz="1600" b="1" dirty="0">
                <a:solidFill>
                  <a:srgbClr val="FF0000"/>
                </a:solidFill>
                <a:latin typeface="微软雅黑" panose="020B0503020204020204" pitchFamily="34" charset="-122"/>
                <a:ea typeface="微软雅黑" panose="020B0503020204020204" pitchFamily="34" charset="-122"/>
              </a:rPr>
              <a:t>开发</a:t>
            </a:r>
            <a:endParaRPr lang="en-US" altLang="zh-CN" sz="1600" b="1" dirty="0">
              <a:solidFill>
                <a:srgbClr val="FF0000"/>
              </a:solidFill>
              <a:latin typeface="微软雅黑" panose="020B0503020204020204" pitchFamily="34" charset="-122"/>
              <a:ea typeface="微软雅黑" panose="020B0503020204020204" pitchFamily="34" charset="-122"/>
            </a:endParaRPr>
          </a:p>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747881"/>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 </a:t>
            </a:r>
            <a:r>
              <a:rPr lang="zh-CN" altLang="en-US" sz="3200" b="1" dirty="0">
                <a:highlight>
                  <a:srgbClr val="FFFF00"/>
                </a:highlight>
                <a:latin typeface="微软雅黑" panose="020B0503020204020204" pitchFamily="34" charset="-122"/>
                <a:ea typeface="微软雅黑" panose="020B0503020204020204" pitchFamily="34" charset="-122"/>
              </a:rPr>
              <a:t>推荐</a:t>
            </a:r>
            <a:r>
              <a:rPr lang="en-US" altLang="zh-CN" sz="3200" b="1" dirty="0">
                <a:highlight>
                  <a:srgbClr val="FFFF00"/>
                </a:highlight>
                <a:latin typeface="微软雅黑" panose="020B0503020204020204" pitchFamily="34" charset="-122"/>
                <a:ea typeface="微软雅黑" panose="020B0503020204020204" pitchFamily="34" charset="-122"/>
              </a:rPr>
              <a:t>4</a:t>
            </a:r>
            <a:r>
              <a:rPr lang="zh-CN" altLang="en-US" sz="3200" b="1" dirty="0">
                <a:highlight>
                  <a:srgbClr val="FFFF00"/>
                </a:highlight>
                <a:latin typeface="微软雅黑" panose="020B0503020204020204" pitchFamily="34" charset="-122"/>
                <a:ea typeface="微软雅黑" panose="020B0503020204020204" pitchFamily="34" charset="-122"/>
              </a:rPr>
              <a:t>之 </a:t>
            </a:r>
            <a:r>
              <a:rPr lang="en-US" altLang="zh-CN" sz="3200" b="1" dirty="0">
                <a:highlight>
                  <a:srgbClr val="FFFF00"/>
                </a:highlight>
                <a:latin typeface="微软雅黑" panose="020B0503020204020204" pitchFamily="34" charset="-122"/>
                <a:ea typeface="微软雅黑" panose="020B0503020204020204" pitchFamily="34" charset="-122"/>
              </a:rPr>
              <a:t>milvus </a:t>
            </a:r>
            <a:r>
              <a:rPr lang="zh-CN" altLang="en-US" sz="3200" b="1" dirty="0">
                <a:highlight>
                  <a:srgbClr val="FFFF00"/>
                </a:highlight>
                <a:latin typeface="微软雅黑" panose="020B0503020204020204" pitchFamily="34" charset="-122"/>
                <a:ea typeface="微软雅黑" panose="020B0503020204020204" pitchFamily="34" charset="-122"/>
              </a:rPr>
              <a:t>续</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919664628"/>
              </p:ext>
            </p:extLst>
          </p:nvPr>
        </p:nvGraphicFramePr>
        <p:xfrm>
          <a:off x="2987317" y="1201937"/>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987317" y="1201937"/>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lvl="1"/>
            <a:r>
              <a:rPr lang="en-US" altLang="zh-CN" b="1" dirty="0">
                <a:solidFill>
                  <a:srgbClr val="00B050"/>
                </a:solidFill>
                <a:latin typeface="微软雅黑" panose="020B0503020204020204" pitchFamily="34" charset="-122"/>
                <a:ea typeface="微软雅黑" panose="020B0503020204020204" pitchFamily="34" charset="-122"/>
              </a:rPr>
              <a:t>Star </a:t>
            </a:r>
            <a:r>
              <a:rPr lang="zh-CN" altLang="en-US" b="1" dirty="0">
                <a:solidFill>
                  <a:srgbClr val="00B050"/>
                </a:solidFill>
                <a:latin typeface="微软雅黑" panose="020B0503020204020204" pitchFamily="34" charset="-122"/>
                <a:ea typeface="微软雅黑" panose="020B0503020204020204" pitchFamily="34" charset="-122"/>
              </a:rPr>
              <a:t>最近增长趋势较快</a:t>
            </a:r>
            <a:endParaRPr lang="en-US" altLang="zh-CN" b="1" dirty="0">
              <a:solidFill>
                <a:srgbClr val="00B05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3127094915"/>
              </p:ext>
            </p:extLst>
          </p:nvPr>
        </p:nvGraphicFramePr>
        <p:xfrm>
          <a:off x="1559379" y="4497560"/>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1559379" y="4497560"/>
                        <a:ext cx="9544050" cy="1647825"/>
                      </a:xfrm>
                      <a:prstGeom prst="rect">
                        <a:avLst/>
                      </a:prstGeom>
                    </p:spPr>
                  </p:pic>
                </p:oleObj>
              </mc:Fallback>
            </mc:AlternateContent>
          </a:graphicData>
        </a:graphic>
      </p:graphicFrame>
      <p:pic>
        <p:nvPicPr>
          <p:cNvPr id="5" name="Picture 4">
            <a:extLst>
              <a:ext uri="{FF2B5EF4-FFF2-40B4-BE49-F238E27FC236}">
                <a16:creationId xmlns:a16="http://schemas.microsoft.com/office/drawing/2014/main" id="{1E311AA2-8B4C-58BA-8412-63FF4DA8398A}"/>
              </a:ext>
            </a:extLst>
          </p:cNvPr>
          <p:cNvPicPr>
            <a:picLocks noChangeAspect="1"/>
          </p:cNvPicPr>
          <p:nvPr/>
        </p:nvPicPr>
        <p:blipFill>
          <a:blip r:embed="rId4"/>
          <a:stretch>
            <a:fillRect/>
          </a:stretch>
        </p:blipFill>
        <p:spPr>
          <a:xfrm>
            <a:off x="4867801" y="818646"/>
            <a:ext cx="6235628" cy="3369876"/>
          </a:xfrm>
          <a:prstGeom prst="rect">
            <a:avLst/>
          </a:prstGeom>
        </p:spPr>
      </p:pic>
    </p:spTree>
    <p:extLst>
      <p:ext uri="{BB962C8B-B14F-4D97-AF65-F5344CB8AC3E}">
        <p14:creationId xmlns:p14="http://schemas.microsoft.com/office/powerpoint/2010/main" val="35611272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F81B4-473D-6BC9-D6E1-26222CA12EA1}"/>
              </a:ext>
            </a:extLst>
          </p:cNvPr>
          <p:cNvSpPr>
            <a:spLocks noGrp="1"/>
          </p:cNvSpPr>
          <p:nvPr>
            <p:ph type="title"/>
          </p:nvPr>
        </p:nvSpPr>
        <p:spPr>
          <a:xfrm>
            <a:off x="224489" y="182880"/>
            <a:ext cx="8596668" cy="766354"/>
          </a:xfrm>
        </p:spPr>
        <p:txBody>
          <a:bodyPr/>
          <a:lstStyle/>
          <a:p>
            <a:r>
              <a:rPr lang="en-US" altLang="zh-CN" dirty="0" err="1"/>
              <a:t>LangChain</a:t>
            </a:r>
            <a:r>
              <a:rPr lang="zh-CN" altLang="en-US" dirty="0"/>
              <a:t>集成向量存储的选型</a:t>
            </a:r>
            <a:endParaRPr lang="en-US" dirty="0"/>
          </a:p>
        </p:txBody>
      </p:sp>
      <p:graphicFrame>
        <p:nvGraphicFramePr>
          <p:cNvPr id="4" name="Object 3">
            <a:extLst>
              <a:ext uri="{FF2B5EF4-FFF2-40B4-BE49-F238E27FC236}">
                <a16:creationId xmlns:a16="http://schemas.microsoft.com/office/drawing/2014/main" id="{B6012D05-08A3-A994-E3C8-F23FF5DE76F9}"/>
              </a:ext>
            </a:extLst>
          </p:cNvPr>
          <p:cNvGraphicFramePr>
            <a:graphicFrameLocks noChangeAspect="1"/>
          </p:cNvGraphicFramePr>
          <p:nvPr>
            <p:extLst>
              <p:ext uri="{D42A27DB-BD31-4B8C-83A1-F6EECF244321}">
                <p14:modId xmlns:p14="http://schemas.microsoft.com/office/powerpoint/2010/main" val="3870735365"/>
              </p:ext>
            </p:extLst>
          </p:nvPr>
        </p:nvGraphicFramePr>
        <p:xfrm>
          <a:off x="0" y="1001486"/>
          <a:ext cx="7056009" cy="5290457"/>
        </p:xfrm>
        <a:graphic>
          <a:graphicData uri="http://schemas.openxmlformats.org/presentationml/2006/ole">
            <mc:AlternateContent xmlns:mc="http://schemas.openxmlformats.org/markup-compatibility/2006">
              <mc:Choice xmlns:v="urn:schemas-microsoft-com:vml" Requires="v">
                <p:oleObj r:id="rId2" imgW="9401040" imgH="7048440" progId="">
                  <p:embed/>
                </p:oleObj>
              </mc:Choice>
              <mc:Fallback>
                <p:oleObj r:id="rId2" imgW="9401040" imgH="7048440" progId="">
                  <p:embed/>
                  <p:pic>
                    <p:nvPicPr>
                      <p:cNvPr id="0" name=""/>
                      <p:cNvPicPr/>
                      <p:nvPr/>
                    </p:nvPicPr>
                    <p:blipFill>
                      <a:blip r:embed="rId3"/>
                      <a:stretch>
                        <a:fillRect/>
                      </a:stretch>
                    </p:blipFill>
                    <p:spPr>
                      <a:xfrm>
                        <a:off x="0" y="1001486"/>
                        <a:ext cx="7056009" cy="529045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68C8CDE8-6E0D-21DD-D9CF-E079F556A88A}"/>
              </a:ext>
            </a:extLst>
          </p:cNvPr>
          <p:cNvGraphicFramePr>
            <a:graphicFrameLocks noChangeAspect="1"/>
          </p:cNvGraphicFramePr>
          <p:nvPr>
            <p:extLst>
              <p:ext uri="{D42A27DB-BD31-4B8C-83A1-F6EECF244321}">
                <p14:modId xmlns:p14="http://schemas.microsoft.com/office/powerpoint/2010/main" val="3921944569"/>
              </p:ext>
            </p:extLst>
          </p:nvPr>
        </p:nvGraphicFramePr>
        <p:xfrm>
          <a:off x="7056009" y="544026"/>
          <a:ext cx="5135991" cy="6139802"/>
        </p:xfrm>
        <a:graphic>
          <a:graphicData uri="http://schemas.openxmlformats.org/presentationml/2006/ole">
            <mc:AlternateContent xmlns:mc="http://schemas.openxmlformats.org/markup-compatibility/2006">
              <mc:Choice xmlns:v="urn:schemas-microsoft-com:vml" Requires="v">
                <p:oleObj r:id="rId4" imgW="7800840" imgH="9325080" progId="">
                  <p:embed/>
                </p:oleObj>
              </mc:Choice>
              <mc:Fallback>
                <p:oleObj r:id="rId4" imgW="7800840" imgH="9325080" progId="">
                  <p:embed/>
                  <p:pic>
                    <p:nvPicPr>
                      <p:cNvPr id="0" name=""/>
                      <p:cNvPicPr/>
                      <p:nvPr/>
                    </p:nvPicPr>
                    <p:blipFill>
                      <a:blip r:embed="rId5"/>
                      <a:stretch>
                        <a:fillRect/>
                      </a:stretch>
                    </p:blipFill>
                    <p:spPr>
                      <a:xfrm>
                        <a:off x="7056009" y="544026"/>
                        <a:ext cx="5135991" cy="6139802"/>
                      </a:xfrm>
                      <a:prstGeom prst="rect">
                        <a:avLst/>
                      </a:prstGeom>
                    </p:spPr>
                  </p:pic>
                </p:oleObj>
              </mc:Fallback>
            </mc:AlternateContent>
          </a:graphicData>
        </a:graphic>
      </p:graphicFrame>
    </p:spTree>
    <p:extLst>
      <p:ext uri="{BB962C8B-B14F-4D97-AF65-F5344CB8AC3E}">
        <p14:creationId xmlns:p14="http://schemas.microsoft.com/office/powerpoint/2010/main" val="3260483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243841" y="704773"/>
            <a:ext cx="11869782"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首次运行通用参数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dev · </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altLang="zh-CN" sz="3500" dirty="0">
              <a:solidFill>
                <a:srgbClr val="0070C0"/>
              </a:solidFill>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修改配置</a:t>
            </a:r>
            <a:r>
              <a:rPr lang="en-US" altLang="zh-CN" sz="2400" dirty="0">
                <a:latin typeface="微软雅黑" panose="020B0503020204020204" pitchFamily="34" charset="-122"/>
                <a:ea typeface="微软雅黑" panose="020B0503020204020204" pitchFamily="34" charset="-122"/>
              </a:rPr>
              <a:t>setting</a:t>
            </a:r>
            <a:r>
              <a:rPr lang="zh-CN" altLang="en-US" sz="2400" dirty="0">
                <a:latin typeface="微软雅黑" panose="020B0503020204020204" pitchFamily="34" charset="-122"/>
                <a:ea typeface="微软雅黑" panose="020B0503020204020204" pitchFamily="34" charset="-122"/>
              </a:rPr>
              <a:t>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/semantic-kernel-self-learning-notebooks (github.com)</a:t>
            </a:r>
            <a:endParaRPr lang="en-US" sz="2400" dirty="0">
              <a:solidFill>
                <a:srgbClr val="0070C0"/>
              </a:solidFill>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Rest-Client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利于 </a:t>
            </a:r>
            <a:r>
              <a:rPr lang="en-US" altLang="zh-CN" sz="2800" dirty="0">
                <a:latin typeface="微软雅黑" panose="020B0503020204020204" pitchFamily="34" charset="-122"/>
                <a:ea typeface="微软雅黑" panose="020B0503020204020204" pitchFamily="34" charset="-122"/>
              </a:rPr>
              <a:t>Git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 </a:t>
            </a:r>
            <a:r>
              <a:rPr lang="zh-CN" altLang="en-US" sz="2800" dirty="0">
                <a:latin typeface="微软雅黑" panose="020B0503020204020204" pitchFamily="34" charset="-122"/>
                <a:ea typeface="微软雅黑" panose="020B0503020204020204" pitchFamily="34" charset="-122"/>
              </a:rPr>
              <a:t>无法简单漫游保存参数配置，注意保护 </a:t>
            </a:r>
            <a:r>
              <a:rPr lang="en-US" altLang="zh-CN" sz="2800" dirty="0">
                <a:latin typeface="微软雅黑" panose="020B0503020204020204" pitchFamily="34" charset="-122"/>
                <a:ea typeface="微软雅黑" panose="020B0503020204020204" pitchFamily="34" charset="-122"/>
              </a:rPr>
              <a:t>token/key </a:t>
            </a:r>
            <a:r>
              <a:rPr lang="zh-CN" altLang="en-US" sz="2800" dirty="0">
                <a:latin typeface="微软雅黑" panose="020B0503020204020204" pitchFamily="34" charset="-122"/>
                <a:ea typeface="微软雅黑" panose="020B0503020204020204" pitchFamily="34" charset="-122"/>
              </a:rPr>
              <a:t>等敏感信息不要 </a:t>
            </a:r>
            <a:r>
              <a:rPr lang="en-US" altLang="zh-CN" sz="2800" dirty="0">
                <a:latin typeface="微软雅黑" panose="020B0503020204020204" pitchFamily="34" charset="-122"/>
                <a:ea typeface="微软雅黑" panose="020B0503020204020204" pitchFamily="34" charset="-122"/>
              </a:rPr>
              <a:t>push</a:t>
            </a:r>
          </a:p>
          <a:p>
            <a:pPr lvl="1"/>
            <a:r>
              <a:rPr lang="zh-CN" altLang="en-US" sz="2800" dirty="0">
                <a:latin typeface="微软雅黑" panose="020B0503020204020204" pitchFamily="34" charset="-122"/>
                <a:ea typeface="微软雅黑" panose="020B0503020204020204" pitchFamily="34" charset="-122"/>
              </a:rPr>
              <a:t>例如可用于创建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Fiddler </a:t>
            </a:r>
            <a:r>
              <a:rPr lang="en-US" altLang="zh-CN" sz="3500" dirty="0">
                <a:solidFill>
                  <a:srgbClr val="FF0000"/>
                </a:solidFill>
                <a:highlight>
                  <a:srgbClr val="FFFF00"/>
                </a:highlight>
                <a:latin typeface="微软雅黑" panose="020B0503020204020204" pitchFamily="34" charset="-122"/>
                <a:ea typeface="微软雅黑" panose="020B0503020204020204" pitchFamily="34" charset="-122"/>
              </a:rPr>
              <a:t>Classic</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，发现由于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p>
          <a:p>
            <a:pPr lvl="1"/>
            <a:r>
              <a:rPr lang="zh-CN" altLang="en-US" sz="2800" dirty="0">
                <a:latin typeface="微软雅黑" panose="020B0503020204020204" pitchFamily="34" charset="-122"/>
                <a:ea typeface="微软雅黑" panose="020B0503020204020204" pitchFamily="34" charset="-122"/>
              </a:rPr>
              <a:t>改用 </a:t>
            </a:r>
            <a:r>
              <a:rPr lang="en-US" altLang="zh-CN" sz="2800" dirty="0">
                <a:latin typeface="微软雅黑" panose="020B0503020204020204" pitchFamily="34" charset="-122"/>
                <a:ea typeface="微软雅黑" panose="020B0503020204020204" pitchFamily="34" charset="-122"/>
              </a:rPr>
              <a:t>Azure OpenAI </a:t>
            </a:r>
            <a:r>
              <a:rPr lang="zh-CN" altLang="en-US" sz="2800" dirty="0">
                <a:latin typeface="微软雅黑" panose="020B0503020204020204" pitchFamily="34" charset="-122"/>
                <a:ea typeface="微软雅黑" panose="020B0503020204020204" pitchFamily="34" charset="-122"/>
              </a:rPr>
              <a:t>仍有限速，返回 </a:t>
            </a:r>
            <a:r>
              <a:rPr lang="en-US" altLang="zh-CN" sz="2800" dirty="0">
                <a:latin typeface="微软雅黑" panose="020B0503020204020204" pitchFamily="34" charset="-122"/>
                <a:ea typeface="微软雅黑" panose="020B0503020204020204" pitchFamily="34" charset="-122"/>
              </a:rPr>
              <a:t>429 </a:t>
            </a:r>
            <a:r>
              <a:rPr lang="zh-CN" altLang="en-US" sz="2800" dirty="0">
                <a:latin typeface="微软雅黑" panose="020B0503020204020204" pitchFamily="34" charset="-122"/>
                <a:ea typeface="微软雅黑" panose="020B0503020204020204" pitchFamily="34" charset="-122"/>
              </a:rPr>
              <a:t>，使用 </a:t>
            </a:r>
            <a:r>
              <a:rPr lang="en-US" altLang="zh-CN" sz="2800" dirty="0">
                <a:latin typeface="微软雅黑" panose="020B0503020204020204" pitchFamily="34" charset="-122"/>
                <a:ea typeface="微软雅黑" panose="020B0503020204020204" pitchFamily="34" charset="-122"/>
              </a:rPr>
              <a:t>Fiddler </a:t>
            </a:r>
            <a:r>
              <a:rPr lang="zh-CN" altLang="en-US" sz="2800" dirty="0">
                <a:latin typeface="微软雅黑" panose="020B0503020204020204" pitchFamily="34" charset="-122"/>
                <a:ea typeface="微软雅黑" panose="020B0503020204020204" pitchFamily="34" charset="-122"/>
              </a:rPr>
              <a:t>降速</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模拟响应 </a:t>
            </a:r>
            <a:r>
              <a:rPr lang="en-US" altLang="zh-CN" sz="2800" dirty="0" err="1">
                <a:latin typeface="微软雅黑" panose="020B0503020204020204" pitchFamily="34" charset="-122"/>
                <a:ea typeface="微软雅黑" panose="020B0503020204020204" pitchFamily="34" charset="-122"/>
              </a:rPr>
              <a:t>AutoResponder</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 </a:t>
            </a:r>
            <a:r>
              <a:rPr lang="en-US" altLang="zh-CN" sz="2800" dirty="0">
                <a:highlight>
                  <a:srgbClr val="FFFF00"/>
                </a:highlight>
                <a:latin typeface="微软雅黑" panose="020B0503020204020204" pitchFamily="34" charset="-122"/>
                <a:ea typeface="微软雅黑" panose="020B0503020204020204" pitchFamily="34" charset="-122"/>
              </a:rPr>
              <a:t>METHOD:POST </a:t>
            </a:r>
            <a:r>
              <a:rPr lang="en-US" altLang="zh-CN" sz="2800" dirty="0" err="1">
                <a:highlight>
                  <a:srgbClr val="FFFF00"/>
                </a:highlight>
                <a:latin typeface="微软雅黑" panose="020B0503020204020204" pitchFamily="34" charset="-122"/>
                <a:ea typeface="微软雅黑" panose="020B0503020204020204" pitchFamily="34" charset="-122"/>
              </a:rPr>
              <a:t>regex:https</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api</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openai</a:t>
            </a:r>
            <a:r>
              <a:rPr lang="en-US" altLang="zh-CN" sz="2800" dirty="0">
                <a:highlight>
                  <a:srgbClr val="FFFF00"/>
                </a:highlight>
                <a:latin typeface="微软雅黑" panose="020B0503020204020204" pitchFamily="34" charset="-122"/>
                <a:ea typeface="微软雅黑" panose="020B0503020204020204" pitchFamily="34" charset="-122"/>
              </a:rPr>
              <a:t>\.com/v1/embeddings.*</a:t>
            </a:r>
            <a:r>
              <a:rPr lang="zh-CN" altLang="en-US" sz="2800" b="1" dirty="0">
                <a:solidFill>
                  <a:srgbClr val="FF0000"/>
                </a:solidFill>
                <a:latin typeface="微软雅黑" panose="020B0503020204020204" pitchFamily="34" charset="-122"/>
                <a:ea typeface="微软雅黑" panose="020B0503020204020204" pitchFamily="34" charset="-122"/>
              </a:rPr>
              <a:t>（本地研发免翻墙）</a:t>
            </a:r>
            <a:r>
              <a:rPr lang="en-US" altLang="zh-CN" sz="2800" b="1" dirty="0">
                <a:solidFill>
                  <a:srgbClr val="FF0000"/>
                </a:solidFill>
                <a:latin typeface="微软雅黑" panose="020B0503020204020204" pitchFamily="34" charset="-122"/>
                <a:ea typeface="微软雅黑" panose="020B0503020204020204" pitchFamily="34" charset="-122"/>
              </a:rPr>
              <a:t>WSL2 </a:t>
            </a:r>
            <a:r>
              <a:rPr lang="zh-CN" altLang="en-US" sz="2800" b="1" dirty="0">
                <a:solidFill>
                  <a:srgbClr val="FF0000"/>
                </a:solidFill>
                <a:latin typeface="微软雅黑" panose="020B0503020204020204" pitchFamily="34" charset="-122"/>
                <a:ea typeface="微软雅黑" panose="020B0503020204020204" pitchFamily="34" charset="-122"/>
              </a:rPr>
              <a:t>需要设置 </a:t>
            </a:r>
            <a:r>
              <a:rPr lang="en-US" altLang="zh-CN" sz="2800" b="1" dirty="0" err="1">
                <a:solidFill>
                  <a:srgbClr val="FF0000"/>
                </a:solidFill>
                <a:latin typeface="微软雅黑" panose="020B0503020204020204" pitchFamily="34" charset="-122"/>
                <a:ea typeface="微软雅黑" panose="020B0503020204020204" pitchFamily="34" charset="-122"/>
              </a:rPr>
              <a:t>VSCoded</a:t>
            </a:r>
            <a:r>
              <a:rPr lang="en-US" altLang="zh-CN" sz="2800" b="1" dirty="0">
                <a:solidFill>
                  <a:srgbClr val="FF0000"/>
                </a:solidFill>
                <a:latin typeface="微软雅黑" panose="020B0503020204020204" pitchFamily="34" charset="-122"/>
                <a:ea typeface="微软雅黑" panose="020B0503020204020204" pitchFamily="34" charset="-122"/>
              </a:rPr>
              <a:t> </a:t>
            </a:r>
            <a:r>
              <a:rPr lang="zh-CN" altLang="en-US" sz="2800" b="1" dirty="0">
                <a:solidFill>
                  <a:srgbClr val="FF0000"/>
                </a:solidFill>
                <a:latin typeface="微软雅黑" panose="020B0503020204020204" pitchFamily="34" charset="-122"/>
                <a:ea typeface="微软雅黑" panose="020B0503020204020204" pitchFamily="34" charset="-122"/>
              </a:rPr>
              <a:t>的 </a:t>
            </a:r>
            <a:r>
              <a:rPr lang="en-US" altLang="zh-CN" sz="2800" b="1" dirty="0">
                <a:solidFill>
                  <a:srgbClr val="FF0000"/>
                </a:solidFill>
                <a:latin typeface="微软雅黑" panose="020B0503020204020204" pitchFamily="34" charset="-122"/>
                <a:ea typeface="微软雅黑" panose="020B0503020204020204" pitchFamily="34" charset="-122"/>
              </a:rPr>
              <a:t>http(s)_proxy</a:t>
            </a: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a:xfrm>
            <a:off x="677334" y="1420360"/>
            <a:ext cx="8596668" cy="3880773"/>
          </a:xfrm>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Using Redis modules with Azure Cache for Redis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将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模块与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Cache for 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结合使用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158242" y="2478303"/>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pic>
        <p:nvPicPr>
          <p:cNvPr id="5" name="Picture 4">
            <a:extLst>
              <a:ext uri="{FF2B5EF4-FFF2-40B4-BE49-F238E27FC236}">
                <a16:creationId xmlns:a16="http://schemas.microsoft.com/office/drawing/2014/main" id="{17F4FEFC-0D15-26D5-64B5-95E3E24C03E0}"/>
              </a:ext>
            </a:extLst>
          </p:cNvPr>
          <p:cNvPicPr>
            <a:picLocks noChangeAspect="1"/>
          </p:cNvPicPr>
          <p:nvPr/>
        </p:nvPicPr>
        <p:blipFill>
          <a:blip r:embed="rId6"/>
          <a:stretch>
            <a:fillRect/>
          </a:stretch>
        </p:blipFill>
        <p:spPr>
          <a:xfrm>
            <a:off x="6818811" y="1202024"/>
            <a:ext cx="4695855" cy="5527631"/>
          </a:xfrm>
          <a:prstGeom prst="rect">
            <a:avLst/>
          </a:prstGeom>
        </p:spPr>
      </p:pic>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a:xfrm>
            <a:off x="747003" y="1620658"/>
            <a:ext cx="8596668" cy="3880773"/>
          </a:xfrm>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Extensions - Azure Database for PostgreSQL - Flexible Server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扩展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Database for PostgreSQL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灵活的服务器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altLang="zh-CN" dirty="0">
              <a:solidFill>
                <a:srgbClr val="0070C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987235" y="2723169"/>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1"/>
            <a:ext cx="10515600" cy="841840"/>
          </a:xfrm>
        </p:spPr>
        <p:txBody>
          <a:bodyPr/>
          <a:lstStyle/>
          <a:p>
            <a:r>
              <a:rPr lang="zh-CN" altLang="en-US" b="1" dirty="0">
                <a:latin typeface="微软雅黑" panose="020B0503020204020204" pitchFamily="34" charset="-122"/>
                <a:ea typeface="微软雅黑" panose="020B0503020204020204" pitchFamily="34" charset="-122"/>
              </a:rPr>
              <a:t>探讨 </a:t>
            </a:r>
            <a:r>
              <a:rPr lang="en-US" altLang="zh-CN" b="1" dirty="0">
                <a:latin typeface="微软雅黑" panose="020B0503020204020204" pitchFamily="34" charset="-122"/>
                <a:ea typeface="微软雅黑" panose="020B0503020204020204" pitchFamily="34" charset="-122"/>
              </a:rPr>
              <a:t>SQL Server </a:t>
            </a:r>
            <a:r>
              <a:rPr lang="zh-CN" altLang="en-US" b="1" dirty="0">
                <a:latin typeface="微软雅黑" panose="020B0503020204020204" pitchFamily="34" charset="-122"/>
                <a:ea typeface="微软雅黑" panose="020B0503020204020204" pitchFamily="34" charset="-122"/>
              </a:rPr>
              <a:t>向量检索</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529181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a:xfrm>
            <a:off x="677334" y="966651"/>
            <a:ext cx="8596668" cy="5738949"/>
          </a:xfrm>
        </p:spPr>
        <p:txBody>
          <a:bodyPr>
            <a:normAutofit lnSpcReduction="10000"/>
          </a:bodyPr>
          <a:lstStyle/>
          <a:p>
            <a:r>
              <a:rPr lang="zh-CN" altLang="en-US" sz="2800" b="1" dirty="0">
                <a:latin typeface="微软雅黑" panose="020B0503020204020204" pitchFamily="34" charset="-122"/>
                <a:ea typeface="微软雅黑" panose="020B0503020204020204" pitchFamily="34" charset="-122"/>
              </a:rPr>
              <a:t>分区键的选择</a:t>
            </a:r>
            <a:endParaRPr lang="en-US" altLang="zh-CN" sz="2800" b="1" dirty="0">
              <a:latin typeface="微软雅黑" panose="020B0503020204020204" pitchFamily="34" charset="-122"/>
              <a:ea typeface="微软雅黑" panose="020B0503020204020204" pitchFamily="34" charset="-122"/>
            </a:endParaRPr>
          </a:p>
          <a:p>
            <a:pPr lvl="1"/>
            <a:r>
              <a:rPr lang="zh-CN" altLang="en-US" sz="2400" b="1" dirty="0">
                <a:latin typeface="微软雅黑" panose="020B0503020204020204" pitchFamily="34" charset="-122"/>
                <a:ea typeface="微软雅黑" panose="020B0503020204020204" pitchFamily="34" charset="-122"/>
              </a:rPr>
              <a:t>选择有意义的非向量字段</a:t>
            </a:r>
            <a:endParaRPr lang="en-US" altLang="zh-CN" sz="24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Hash</a:t>
            </a:r>
            <a:r>
              <a:rPr lang="zh-CN" altLang="en-US" sz="2000" b="1" dirty="0">
                <a:latin typeface="微软雅黑" panose="020B0503020204020204" pitchFamily="34" charset="-122"/>
                <a:ea typeface="微软雅黑" panose="020B0503020204020204" pitchFamily="34" charset="-122"/>
              </a:rPr>
              <a:t>字段</a:t>
            </a:r>
            <a:endParaRPr lang="en-US" altLang="zh-CN" sz="2000" b="1" dirty="0">
              <a:latin typeface="微软雅黑" panose="020B0503020204020204" pitchFamily="34" charset="-122"/>
              <a:ea typeface="微软雅黑" panose="020B0503020204020204" pitchFamily="34" charset="-122"/>
            </a:endParaRPr>
          </a:p>
          <a:p>
            <a:pPr lvl="3"/>
            <a:r>
              <a:rPr lang="zh-CN" altLang="en-US" sz="1800" b="1" dirty="0">
                <a:latin typeface="微软雅黑" panose="020B0503020204020204" pitchFamily="34" charset="-122"/>
                <a:ea typeface="微软雅黑" panose="020B0503020204020204" pitchFamily="34" charset="-122"/>
              </a:rPr>
              <a:t>无大小，只能等于</a:t>
            </a:r>
            <a:endParaRPr lang="en-US" altLang="zh-CN" sz="1800" b="1" dirty="0">
              <a:latin typeface="微软雅黑" panose="020B0503020204020204" pitchFamily="34" charset="-122"/>
              <a:ea typeface="微软雅黑" panose="020B0503020204020204" pitchFamily="34" charset="-122"/>
            </a:endParaRPr>
          </a:p>
          <a:p>
            <a:pPr lvl="3"/>
            <a:r>
              <a:rPr lang="zh-CN" altLang="en-US" sz="1800" b="1" dirty="0">
                <a:solidFill>
                  <a:srgbClr val="FF0000"/>
                </a:solidFill>
                <a:latin typeface="微软雅黑" panose="020B0503020204020204" pitchFamily="34" charset="-122"/>
                <a:ea typeface="微软雅黑" panose="020B0503020204020204" pitchFamily="34" charset="-122"/>
              </a:rPr>
              <a:t>本应该用于不跨分区读取数据</a:t>
            </a:r>
            <a:endParaRPr lang="en-US" altLang="zh-CN" sz="18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latin typeface="微软雅黑" panose="020B0503020204020204" pitchFamily="34" charset="-122"/>
                <a:ea typeface="微软雅黑" panose="020B0503020204020204" pitchFamily="34" charset="-122"/>
              </a:rPr>
              <a:t>数据倾斜</a:t>
            </a:r>
            <a:endParaRPr lang="en-US" altLang="zh-CN" sz="2000" b="1" dirty="0">
              <a:latin typeface="微软雅黑" panose="020B0503020204020204" pitchFamily="34" charset="-122"/>
              <a:ea typeface="微软雅黑" panose="020B0503020204020204" pitchFamily="34" charset="-122"/>
            </a:endParaRPr>
          </a:p>
          <a:p>
            <a:pPr lvl="3"/>
            <a:r>
              <a:rPr lang="zh-CN" altLang="en-US" sz="1800" b="1" dirty="0">
                <a:latin typeface="微软雅黑" panose="020B0503020204020204" pitchFamily="34" charset="-122"/>
                <a:ea typeface="微软雅黑" panose="020B0503020204020204" pitchFamily="34" charset="-122"/>
              </a:rPr>
              <a:t>没办法</a:t>
            </a:r>
            <a:endParaRPr lang="en-US" altLang="zh-CN" sz="1800" b="1" dirty="0">
              <a:latin typeface="微软雅黑" panose="020B0503020204020204" pitchFamily="34" charset="-122"/>
              <a:ea typeface="微软雅黑" panose="020B0503020204020204" pitchFamily="34" charset="-122"/>
            </a:endParaRPr>
          </a:p>
          <a:p>
            <a:pPr lvl="3"/>
            <a:r>
              <a:rPr lang="zh-CN" altLang="en-US" sz="1800" b="1" dirty="0">
                <a:latin typeface="微软雅黑" panose="020B0503020204020204" pitchFamily="34" charset="-122"/>
                <a:ea typeface="微软雅黑" panose="020B0503020204020204" pitchFamily="34" charset="-122"/>
              </a:rPr>
              <a:t>重选字段？</a:t>
            </a:r>
            <a:endParaRPr lang="en-US" altLang="zh-CN" sz="1800" b="1" dirty="0">
              <a:latin typeface="微软雅黑" panose="020B0503020204020204" pitchFamily="34" charset="-122"/>
              <a:ea typeface="微软雅黑" panose="020B0503020204020204" pitchFamily="34" charset="-122"/>
            </a:endParaRPr>
          </a:p>
          <a:p>
            <a:pPr lvl="4"/>
            <a:r>
              <a:rPr lang="zh-CN" altLang="en-US" sz="1800" b="1" dirty="0">
                <a:latin typeface="微软雅黑" panose="020B0503020204020204" pitchFamily="34" charset="-122"/>
                <a:ea typeface="微软雅黑" panose="020B0503020204020204" pitchFamily="34" charset="-122"/>
              </a:rPr>
              <a:t>但需求未变</a:t>
            </a:r>
            <a:endParaRPr lang="en-US" altLang="zh-CN" sz="1800" b="1" dirty="0">
              <a:latin typeface="微软雅黑" panose="020B0503020204020204" pitchFamily="34" charset="-122"/>
              <a:ea typeface="微软雅黑" panose="020B0503020204020204" pitchFamily="34" charset="-122"/>
            </a:endParaRPr>
          </a:p>
          <a:p>
            <a:pPr lvl="4"/>
            <a:r>
              <a:rPr lang="zh-CN" altLang="en-US" sz="1800" b="1" dirty="0">
                <a:latin typeface="微软雅黑" panose="020B0503020204020204" pitchFamily="34" charset="-122"/>
                <a:ea typeface="微软雅黑" panose="020B0503020204020204" pitchFamily="34" charset="-122"/>
              </a:rPr>
              <a:t>即：查询时所用的</a:t>
            </a:r>
            <a:r>
              <a:rPr lang="en-US" altLang="zh-CN" sz="1800" b="1" dirty="0">
                <a:latin typeface="微软雅黑" panose="020B0503020204020204" pitchFamily="34" charset="-122"/>
                <a:ea typeface="微软雅黑" panose="020B0503020204020204" pitchFamily="34" charset="-122"/>
              </a:rPr>
              <a:t>Select</a:t>
            </a:r>
            <a:r>
              <a:rPr lang="zh-CN" altLang="en-US" sz="1800" b="1" dirty="0">
                <a:latin typeface="微软雅黑" panose="020B0503020204020204" pitchFamily="34" charset="-122"/>
                <a:ea typeface="微软雅黑" panose="020B0503020204020204" pitchFamily="34" charset="-122"/>
              </a:rPr>
              <a:t>、</a:t>
            </a:r>
            <a:r>
              <a:rPr lang="en-US" altLang="zh-CN" sz="1800" b="1" dirty="0">
                <a:latin typeface="微软雅黑" panose="020B0503020204020204" pitchFamily="34" charset="-122"/>
                <a:ea typeface="微软雅黑" panose="020B0503020204020204" pitchFamily="34" charset="-122"/>
              </a:rPr>
              <a:t>where</a:t>
            </a:r>
            <a:r>
              <a:rPr lang="zh-CN" altLang="en-US" sz="1800" b="1" dirty="0">
                <a:latin typeface="微软雅黑" panose="020B0503020204020204" pitchFamily="34" charset="-122"/>
                <a:ea typeface="微软雅黑" panose="020B0503020204020204" pitchFamily="34" charset="-122"/>
              </a:rPr>
              <a:t>字段不曾改变</a:t>
            </a:r>
            <a:endParaRPr lang="en-US" altLang="zh-CN" sz="1800" b="1" dirty="0">
              <a:solidFill>
                <a:srgbClr val="FF0000"/>
              </a:solidFill>
              <a:latin typeface="微软雅黑" panose="020B0503020204020204" pitchFamily="34" charset="-122"/>
              <a:ea typeface="微软雅黑" panose="020B0503020204020204" pitchFamily="34" charset="-122"/>
            </a:endParaRPr>
          </a:p>
          <a:p>
            <a:pPr lvl="1"/>
            <a:r>
              <a:rPr lang="en-US" altLang="zh-CN" sz="2400" b="1" dirty="0">
                <a:latin typeface="微软雅黑" panose="020B0503020204020204" pitchFamily="34" charset="-122"/>
                <a:ea typeface="微软雅黑" panose="020B0503020204020204" pitchFamily="34" charset="-122"/>
              </a:rPr>
              <a:t>Round robin</a:t>
            </a:r>
          </a:p>
          <a:p>
            <a:pPr lvl="2"/>
            <a:r>
              <a:rPr lang="zh-CN" altLang="en-US" sz="2000" b="1" dirty="0">
                <a:latin typeface="微软雅黑" panose="020B0503020204020204" pitchFamily="34" charset="-122"/>
                <a:ea typeface="微软雅黑" panose="020B0503020204020204" pitchFamily="34" charset="-122"/>
              </a:rPr>
              <a:t>无原则，并行暴力计算</a:t>
            </a:r>
            <a:endParaRPr lang="en-US" altLang="zh-CN" sz="20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最终都是暴力计算</a:t>
            </a:r>
            <a:endParaRPr lang="en-US" altLang="zh-CN" sz="2800" b="1"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838200" y="-26126"/>
            <a:ext cx="10515600" cy="487680"/>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向量</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数据库</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索引</a:t>
            </a:r>
            <a:endParaRPr lang="en-US" sz="12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0" y="461554"/>
            <a:ext cx="11739154" cy="6248400"/>
          </a:xfrm>
        </p:spPr>
        <p:txBody>
          <a:bodyPr>
            <a:normAutofit fontScale="25000" lnSpcReduction="20000"/>
          </a:bodyPr>
          <a:lstStyle/>
          <a:p>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4000" b="1" dirty="0">
                <a:latin typeface="微软雅黑" panose="020B0503020204020204" pitchFamily="34" charset="-122"/>
                <a:ea typeface="微软雅黑" panose="020B0503020204020204" pitchFamily="34" charset="-122"/>
              </a:rPr>
              <a:t>基于平面、线性索引</a:t>
            </a:r>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（不是索引）</a:t>
            </a:r>
            <a:r>
              <a:rPr lang="en-US" altLang="zh-CN" sz="4000" b="1" dirty="0">
                <a:latin typeface="微软雅黑" panose="020B0503020204020204" pitchFamily="34" charset="-122"/>
                <a:ea typeface="微软雅黑" panose="020B0503020204020204" pitchFamily="34" charset="-122"/>
              </a:rPr>
              <a:t>/Flat</a:t>
            </a:r>
            <a:r>
              <a:rPr lang="zh-CN" altLang="en-US" sz="4000" b="1" dirty="0">
                <a:latin typeface="微软雅黑" panose="020B0503020204020204" pitchFamily="34" charset="-122"/>
                <a:ea typeface="微软雅黑" panose="020B0503020204020204" pitchFamily="34" charset="-122"/>
              </a:rPr>
              <a:t>文件</a:t>
            </a:r>
            <a:r>
              <a:rPr lang="en-US" altLang="zh-CN" sz="4000" b="1" dirty="0">
                <a:latin typeface="微软雅黑" panose="020B0503020204020204" pitchFamily="34" charset="-122"/>
                <a:ea typeface="微软雅黑" panose="020B0503020204020204" pitchFamily="34" charset="-122"/>
              </a:rPr>
              <a:t>/</a:t>
            </a:r>
            <a:r>
              <a:rPr lang="zh-CN" altLang="en-US" sz="4000" b="1" dirty="0">
                <a:latin typeface="微软雅黑" panose="020B0503020204020204" pitchFamily="34" charset="-122"/>
                <a:ea typeface="微软雅黑" panose="020B0503020204020204" pitchFamily="34" charset="-122"/>
              </a:rPr>
              <a:t>暴力计算</a:t>
            </a:r>
            <a:endParaRPr lang="en-US" altLang="zh-CN" sz="4000" b="1" dirty="0">
              <a:latin typeface="微软雅黑" panose="020B0503020204020204" pitchFamily="34" charset="-122"/>
              <a:ea typeface="微软雅黑" panose="020B0503020204020204" pitchFamily="34" charset="-122"/>
            </a:endParaRPr>
          </a:p>
          <a:p>
            <a:pPr lvl="1"/>
            <a:r>
              <a:rPr lang="zh-CN" altLang="en-US" sz="36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3600" b="1" dirty="0">
                <a:highlight>
                  <a:srgbClr val="FFFF00"/>
                </a:highlight>
                <a:latin typeface="微软雅黑" panose="020B0503020204020204" pitchFamily="34" charset="-122"/>
                <a:ea typeface="微软雅黑" panose="020B0503020204020204" pitchFamily="34" charset="-122"/>
              </a:rPr>
              <a:t>检索向量与数据库中的每个预存向量</a:t>
            </a:r>
            <a:r>
              <a:rPr lang="zh-CN" altLang="en-US" sz="3600" b="1" dirty="0">
                <a:latin typeface="微软雅黑" panose="020B0503020204020204" pitchFamily="34" charset="-122"/>
                <a:ea typeface="微软雅黑" panose="020B0503020204020204" pitchFamily="34" charset="-122"/>
              </a:rPr>
              <a:t>进行比较来索引向量的方法</a:t>
            </a:r>
            <a:endParaRPr lang="en-US" altLang="zh-CN" sz="3600" b="1" dirty="0">
              <a:latin typeface="微软雅黑" panose="020B0503020204020204" pitchFamily="34" charset="-122"/>
              <a:ea typeface="微软雅黑" panose="020B0503020204020204" pitchFamily="34" charset="-122"/>
            </a:endParaRPr>
          </a:p>
          <a:p>
            <a:pPr>
              <a:lnSpc>
                <a:spcPct val="100000"/>
              </a:lnSpc>
            </a:pPr>
            <a:r>
              <a:rPr lang="zh-CN" altLang="en-US" sz="4000" b="1" dirty="0">
                <a:latin typeface="微软雅黑" panose="020B0503020204020204" pitchFamily="34" charset="-122"/>
                <a:ea typeface="微软雅黑" panose="020B0503020204020204" pitchFamily="34" charset="-122"/>
              </a:rPr>
              <a:t>基于</a:t>
            </a:r>
            <a:r>
              <a:rPr lang="en-US" altLang="zh-CN" sz="4000" b="1" dirty="0">
                <a:latin typeface="微软雅黑" panose="020B0503020204020204" pitchFamily="34" charset="-122"/>
                <a:ea typeface="微软雅黑" panose="020B0503020204020204" pitchFamily="34" charset="-122"/>
              </a:rPr>
              <a:t>IVF_FLAT</a:t>
            </a:r>
            <a:r>
              <a:rPr lang="zh-CN" altLang="en-US" sz="4000" b="1" dirty="0">
                <a:latin typeface="微软雅黑" panose="020B0503020204020204" pitchFamily="34" charset="-122"/>
                <a:ea typeface="微软雅黑" panose="020B0503020204020204" pitchFamily="34" charset="-122"/>
              </a:rPr>
              <a:t>（</a:t>
            </a:r>
            <a:r>
              <a:rPr lang="zh-CN" altLang="en-US" sz="40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4000" b="1" dirty="0">
                <a:latin typeface="微软雅黑" panose="020B0503020204020204" pitchFamily="34" charset="-122"/>
                <a:ea typeface="微软雅黑" panose="020B0503020204020204" pitchFamily="34" charset="-122"/>
              </a:rPr>
              <a:t>）</a:t>
            </a:r>
          </a:p>
          <a:p>
            <a:pPr lvl="1">
              <a:lnSpc>
                <a:spcPct val="110000"/>
              </a:lnSpc>
            </a:pPr>
            <a:r>
              <a:rPr lang="zh-CN" altLang="en-US" sz="3600" b="1" dirty="0">
                <a:latin typeface="微软雅黑" panose="020B0503020204020204" pitchFamily="34" charset="-122"/>
                <a:ea typeface="微软雅黑" panose="020B0503020204020204" pitchFamily="34" charset="-122"/>
              </a:rPr>
              <a:t>通过</a:t>
            </a:r>
            <a:r>
              <a:rPr lang="zh-CN" altLang="en-US" sz="3600" b="1" dirty="0">
                <a:highlight>
                  <a:srgbClr val="FFFF00"/>
                </a:highlight>
                <a:latin typeface="微软雅黑" panose="020B0503020204020204" pitchFamily="34" charset="-122"/>
                <a:ea typeface="微软雅黑" panose="020B0503020204020204" pitchFamily="34" charset="-122"/>
              </a:rPr>
              <a:t>聚类（</a:t>
            </a:r>
            <a:r>
              <a:rPr lang="en-US" altLang="zh-CN" sz="3600" b="1" dirty="0">
                <a:highlight>
                  <a:srgbClr val="FFFF00"/>
                </a:highlight>
                <a:latin typeface="微软雅黑" panose="020B0503020204020204" pitchFamily="34" charset="-122"/>
                <a:ea typeface="微软雅黑" panose="020B0503020204020204" pitchFamily="34" charset="-122"/>
              </a:rPr>
              <a:t>k-means clustering</a:t>
            </a:r>
            <a:r>
              <a:rPr lang="zh-CN" altLang="en-US" sz="3600" b="1" dirty="0">
                <a:highlight>
                  <a:srgbClr val="FFFF00"/>
                </a:highlight>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找到</a:t>
            </a:r>
            <a:r>
              <a:rPr lang="zh-CN" altLang="en-US" sz="3600" b="1" dirty="0">
                <a:highlight>
                  <a:srgbClr val="FFFF00"/>
                </a:highlight>
                <a:latin typeface="微软雅黑" panose="020B0503020204020204" pitchFamily="34" charset="-122"/>
                <a:ea typeface="微软雅黑" panose="020B0503020204020204" pitchFamily="34" charset="-122"/>
              </a:rPr>
              <a:t>质心</a:t>
            </a:r>
            <a:r>
              <a:rPr lang="zh-CN" altLang="en-US" sz="3600" b="1" dirty="0">
                <a:latin typeface="微软雅黑" panose="020B0503020204020204" pitchFamily="34" charset="-122"/>
                <a:ea typeface="微软雅黑" panose="020B0503020204020204" pitchFamily="34" charset="-122"/>
              </a:rPr>
              <a:t>划分空间，每个向量，归入到距离最近的质心所在空间存储</a:t>
            </a:r>
            <a:endParaRPr lang="en-US" altLang="zh-CN" sz="3600" b="1" dirty="0">
              <a:latin typeface="微软雅黑" panose="020B0503020204020204" pitchFamily="34" charset="-122"/>
              <a:ea typeface="微软雅黑" panose="020B0503020204020204" pitchFamily="34" charset="-122"/>
            </a:endParaRPr>
          </a:p>
          <a:p>
            <a:pPr lvl="1">
              <a:lnSpc>
                <a:spcPct val="110000"/>
              </a:lnSpc>
            </a:pPr>
            <a:r>
              <a:rPr lang="zh-CN" altLang="en-US" sz="3600" b="1" dirty="0">
                <a:latin typeface="微软雅黑" panose="020B0503020204020204" pitchFamily="34" charset="-122"/>
                <a:ea typeface="微软雅黑" panose="020B0503020204020204" pitchFamily="34" charset="-122"/>
              </a:rPr>
              <a:t>索引键就是</a:t>
            </a:r>
            <a:r>
              <a:rPr lang="zh-CN" altLang="en-US" sz="3600" b="1" dirty="0">
                <a:highlight>
                  <a:srgbClr val="FFFF00"/>
                </a:highlight>
                <a:latin typeface="微软雅黑" panose="020B0503020204020204" pitchFamily="34" charset="-122"/>
                <a:ea typeface="微软雅黑" panose="020B0503020204020204" pitchFamily="34" charset="-122"/>
              </a:rPr>
              <a:t>预存向量与质心的距离（</a:t>
            </a:r>
            <a:r>
              <a:rPr lang="en-US" altLang="zh-CN" sz="3600" b="1" dirty="0">
                <a:highlight>
                  <a:srgbClr val="FFFF00"/>
                </a:highlight>
                <a:latin typeface="微软雅黑" panose="020B0503020204020204" pitchFamily="34" charset="-122"/>
                <a:ea typeface="微软雅黑" panose="020B0503020204020204" pitchFamily="34" charset="-122"/>
              </a:rPr>
              <a:t>L2</a:t>
            </a:r>
            <a:r>
              <a:rPr lang="zh-CN" altLang="en-US" sz="3600" b="1" dirty="0">
                <a:highlight>
                  <a:srgbClr val="FFFF00"/>
                </a:highlight>
                <a:latin typeface="微软雅黑" panose="020B0503020204020204" pitchFamily="34" charset="-122"/>
                <a:ea typeface="微软雅黑" panose="020B0503020204020204" pitchFamily="34" charset="-122"/>
              </a:rPr>
              <a:t>无边界，</a:t>
            </a:r>
            <a:r>
              <a:rPr lang="en-US" altLang="zh-CN" sz="3600" b="1" dirty="0">
                <a:highlight>
                  <a:srgbClr val="FFFF00"/>
                </a:highlight>
                <a:latin typeface="微软雅黑" panose="020B0503020204020204" pitchFamily="34" charset="-122"/>
                <a:ea typeface="微软雅黑" panose="020B0503020204020204" pitchFamily="34" charset="-122"/>
              </a:rPr>
              <a:t>Cosine</a:t>
            </a:r>
            <a:r>
              <a:rPr lang="zh-CN" altLang="en-US" sz="3600" b="1" dirty="0">
                <a:highlight>
                  <a:srgbClr val="FFFF00"/>
                </a:highlight>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3600" b="1" dirty="0">
              <a:latin typeface="微软雅黑" panose="020B0503020204020204" pitchFamily="34" charset="-122"/>
              <a:ea typeface="微软雅黑" panose="020B0503020204020204" pitchFamily="34" charset="-122"/>
            </a:endParaRPr>
          </a:p>
          <a:p>
            <a:r>
              <a:rPr lang="zh-CN" altLang="en-US" sz="4000" b="1" dirty="0">
                <a:latin typeface="微软雅黑" panose="020B0503020204020204" pitchFamily="34" charset="-122"/>
                <a:ea typeface="微软雅黑" panose="020B0503020204020204" pitchFamily="34" charset="-122"/>
              </a:rPr>
              <a:t>基于树</a:t>
            </a:r>
            <a:endParaRPr lang="en-US" altLang="zh-CN" sz="4000" b="1" dirty="0">
              <a:latin typeface="微软雅黑" panose="020B0503020204020204" pitchFamily="34" charset="-122"/>
              <a:ea typeface="微软雅黑" panose="020B0503020204020204" pitchFamily="34" charset="-122"/>
            </a:endParaRPr>
          </a:p>
          <a:p>
            <a:pPr lvl="1"/>
            <a:r>
              <a:rPr lang="zh-CN" altLang="en-US" sz="36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3600" b="1" dirty="0">
              <a:latin typeface="微软雅黑" panose="020B0503020204020204" pitchFamily="34" charset="-122"/>
              <a:ea typeface="微软雅黑" panose="020B0503020204020204" pitchFamily="34" charset="-122"/>
            </a:endParaRPr>
          </a:p>
          <a:p>
            <a:pPr lvl="2"/>
            <a:r>
              <a:rPr lang="zh-CN" altLang="en-US" sz="3600" b="1" dirty="0">
                <a:highlight>
                  <a:srgbClr val="FFFF00"/>
                </a:highlight>
                <a:latin typeface="微软雅黑" panose="020B0503020204020204" pitchFamily="34" charset="-122"/>
                <a:ea typeface="微软雅黑" panose="020B0503020204020204" pitchFamily="34" charset="-122"/>
              </a:rPr>
              <a:t>例如：</a:t>
            </a:r>
            <a:r>
              <a:rPr lang="zh-CN" altLang="en-US" sz="3600" b="1" dirty="0">
                <a:latin typeface="微软雅黑" panose="020B0503020204020204" pitchFamily="34" charset="-122"/>
                <a:ea typeface="微软雅黑" panose="020B0503020204020204" pitchFamily="34" charset="-122"/>
              </a:rPr>
              <a:t>先选取一个</a:t>
            </a:r>
            <a:r>
              <a:rPr lang="zh-CN" altLang="en-US" sz="3600" b="1" dirty="0">
                <a:highlight>
                  <a:srgbClr val="FFFF00"/>
                </a:highlight>
                <a:latin typeface="微软雅黑" panose="020B0503020204020204" pitchFamily="34" charset="-122"/>
                <a:ea typeface="微软雅黑" panose="020B0503020204020204" pitchFamily="34" charset="-122"/>
              </a:rPr>
              <a:t>制高点</a:t>
            </a:r>
            <a:r>
              <a:rPr lang="zh-CN" altLang="en-US" sz="3600" b="1" dirty="0">
                <a:latin typeface="微软雅黑" panose="020B0503020204020204" pitchFamily="34" charset="-122"/>
                <a:ea typeface="微软雅黑" panose="020B0503020204020204" pitchFamily="34" charset="-122"/>
              </a:rPr>
              <a:t>，然后计算每个</a:t>
            </a:r>
            <a:r>
              <a:rPr lang="zh-CN" altLang="en-US" sz="3600" b="1" dirty="0">
                <a:highlight>
                  <a:srgbClr val="FFFF00"/>
                </a:highlight>
                <a:latin typeface="微软雅黑" panose="020B0503020204020204" pitchFamily="34" charset="-122"/>
                <a:ea typeface="微软雅黑" panose="020B0503020204020204" pitchFamily="34" charset="-122"/>
              </a:rPr>
              <a:t>点和</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制高点</a:t>
            </a:r>
            <a:r>
              <a:rPr lang="zh-CN" altLang="en-US" sz="3600" b="1" dirty="0">
                <a:highlight>
                  <a:srgbClr val="FFFF00"/>
                </a:highlight>
                <a:latin typeface="微软雅黑" panose="020B0503020204020204" pitchFamily="34" charset="-122"/>
                <a:ea typeface="微软雅黑" panose="020B0503020204020204" pitchFamily="34" charset="-122"/>
              </a:rPr>
              <a:t>的距离，取距离中值作为判定标准划分空间、创建索引</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1"/>
            <a:r>
              <a:rPr lang="zh-CN" altLang="en-US" sz="36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3600" b="1" dirty="0">
              <a:latin typeface="微软雅黑" panose="020B0503020204020204" pitchFamily="34" charset="-122"/>
              <a:ea typeface="微软雅黑" panose="020B0503020204020204" pitchFamily="34" charset="-122"/>
            </a:endParaRPr>
          </a:p>
          <a:p>
            <a:r>
              <a:rPr lang="zh-CN" altLang="en-US" sz="4000" b="1" dirty="0">
                <a:latin typeface="微软雅黑" panose="020B0503020204020204" pitchFamily="34" charset="-122"/>
                <a:ea typeface="微软雅黑" panose="020B0503020204020204" pitchFamily="34" charset="-122"/>
              </a:rPr>
              <a:t>基于局部敏感哈希</a:t>
            </a:r>
            <a:r>
              <a:rPr lang="en-US" altLang="zh-CN" sz="4000" b="1" dirty="0">
                <a:latin typeface="微软雅黑" panose="020B0503020204020204" pitchFamily="34" charset="-122"/>
                <a:ea typeface="微软雅黑" panose="020B0503020204020204" pitchFamily="34" charset="-122"/>
              </a:rPr>
              <a:t>(Locality Sensitive Hashing</a:t>
            </a:r>
            <a:r>
              <a:rPr lang="zh-CN" altLang="en-US" sz="4000" b="1" dirty="0">
                <a:latin typeface="微软雅黑" panose="020B0503020204020204" pitchFamily="34" charset="-122"/>
                <a:ea typeface="微软雅黑" panose="020B0503020204020204" pitchFamily="34" charset="-122"/>
              </a:rPr>
              <a:t>，</a:t>
            </a:r>
            <a:r>
              <a:rPr lang="en-US" altLang="zh-CN" sz="4000" b="1" dirty="0">
                <a:latin typeface="微软雅黑" panose="020B0503020204020204" pitchFamily="34" charset="-122"/>
                <a:ea typeface="微软雅黑" panose="020B0503020204020204" pitchFamily="34" charset="-122"/>
              </a:rPr>
              <a:t>LSH) </a:t>
            </a:r>
          </a:p>
          <a:p>
            <a:pPr lvl="1"/>
            <a:r>
              <a:rPr lang="zh-CN" altLang="en-US" sz="3600" b="1" dirty="0">
                <a:latin typeface="微软雅黑" panose="020B0503020204020204" pitchFamily="34" charset="-122"/>
                <a:ea typeface="微软雅黑" panose="020B0503020204020204" pitchFamily="34" charset="-122"/>
              </a:rPr>
              <a:t>索引键为哈希值，区别于传统哈希尽量不产生碰撞，局部敏感哈希</a:t>
            </a:r>
            <a:r>
              <a:rPr lang="zh-CN" altLang="en-US" sz="3600" b="1" dirty="0">
                <a:highlight>
                  <a:srgbClr val="FFFF00"/>
                </a:highlight>
                <a:latin typeface="微软雅黑" panose="020B0503020204020204" pitchFamily="34" charset="-122"/>
                <a:ea typeface="微软雅黑" panose="020B0503020204020204" pitchFamily="34" charset="-122"/>
              </a:rPr>
              <a:t>依赖碰撞</a:t>
            </a:r>
            <a:r>
              <a:rPr lang="zh-CN" altLang="en-US" sz="3600" b="1" dirty="0">
                <a:latin typeface="微软雅黑" panose="020B0503020204020204" pitchFamily="34" charset="-122"/>
                <a:ea typeface="微软雅黑" panose="020B0503020204020204" pitchFamily="34" charset="-122"/>
              </a:rPr>
              <a:t>来查找近邻，</a:t>
            </a:r>
            <a:endParaRPr lang="en-US" altLang="zh-CN" sz="3600" b="1" dirty="0">
              <a:latin typeface="微软雅黑" panose="020B0503020204020204" pitchFamily="34" charset="-122"/>
              <a:ea typeface="微软雅黑" panose="020B0503020204020204" pitchFamily="34" charset="-122"/>
            </a:endParaRPr>
          </a:p>
          <a:p>
            <a:pPr lvl="2"/>
            <a:r>
              <a:rPr lang="zh-CN" altLang="en-US" sz="3400" b="1" dirty="0">
                <a:latin typeface="微软雅黑" panose="020B0503020204020204" pitchFamily="34" charset="-122"/>
                <a:ea typeface="微软雅黑" panose="020B0503020204020204" pitchFamily="34" charset="-122"/>
              </a:rPr>
              <a:t>类似：一致性哈希、空间</a:t>
            </a:r>
            <a:r>
              <a:rPr lang="en-US" altLang="zh-CN" sz="3400" b="1" dirty="0">
                <a:latin typeface="微软雅黑" panose="020B0503020204020204" pitchFamily="34" charset="-122"/>
                <a:ea typeface="微软雅黑" panose="020B0503020204020204" pitchFamily="34" charset="-122"/>
              </a:rPr>
              <a:t>GEO</a:t>
            </a:r>
            <a:r>
              <a:rPr lang="zh-CN" altLang="en-US" sz="3400" b="1" dirty="0">
                <a:latin typeface="微软雅黑" panose="020B0503020204020204" pitchFamily="34" charset="-122"/>
                <a:ea typeface="微软雅黑" panose="020B0503020204020204" pitchFamily="34" charset="-122"/>
              </a:rPr>
              <a:t>哈希、</a:t>
            </a:r>
            <a:r>
              <a:rPr lang="en-US" altLang="zh-CN" sz="3400" b="1" dirty="0" err="1">
                <a:latin typeface="微软雅黑" panose="020B0503020204020204" pitchFamily="34" charset="-122"/>
                <a:ea typeface="微软雅黑" panose="020B0503020204020204" pitchFamily="34" charset="-122"/>
              </a:rPr>
              <a:t>SIMHash</a:t>
            </a:r>
            <a:r>
              <a:rPr lang="zh-CN" altLang="en-US" sz="3400" b="1" dirty="0">
                <a:latin typeface="微软雅黑" panose="020B0503020204020204" pitchFamily="34" charset="-122"/>
                <a:ea typeface="微软雅黑" panose="020B0503020204020204" pitchFamily="34" charset="-122"/>
              </a:rPr>
              <a:t>、</a:t>
            </a:r>
            <a:r>
              <a:rPr lang="en-US" altLang="zh-CN" sz="3400" b="1" dirty="0">
                <a:latin typeface="微软雅黑" panose="020B0503020204020204" pitchFamily="34" charset="-122"/>
                <a:ea typeface="微软雅黑" panose="020B0503020204020204" pitchFamily="34" charset="-122"/>
              </a:rPr>
              <a:t>24</a:t>
            </a:r>
          </a:p>
          <a:p>
            <a:pPr lvl="1">
              <a:lnSpc>
                <a:spcPct val="100000"/>
              </a:lnSpc>
            </a:pPr>
            <a:r>
              <a:rPr lang="zh-CN" altLang="en-US" sz="3600" b="1" dirty="0">
                <a:latin typeface="微软雅黑" panose="020B0503020204020204" pitchFamily="34" charset="-122"/>
                <a:ea typeface="微软雅黑" panose="020B0503020204020204" pitchFamily="34" charset="-122"/>
              </a:rPr>
              <a:t>高维空间的两点若</a:t>
            </a:r>
            <a:r>
              <a:rPr lang="zh-CN" altLang="en-US" sz="3600" b="1" dirty="0">
                <a:highlight>
                  <a:srgbClr val="FFFF00"/>
                </a:highlight>
                <a:latin typeface="微软雅黑" panose="020B0503020204020204" pitchFamily="34" charset="-122"/>
                <a:ea typeface="微软雅黑" panose="020B0503020204020204" pitchFamily="34" charset="-122"/>
              </a:rPr>
              <a:t>距离很近</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（应该不是 </a:t>
            </a:r>
            <a:r>
              <a:rPr lang="en-US" altLang="zh-CN" sz="3600" b="1" dirty="0">
                <a:solidFill>
                  <a:srgbClr val="FF0000"/>
                </a:solidFill>
                <a:highlight>
                  <a:srgbClr val="FFFF00"/>
                </a:highlight>
                <a:latin typeface="微软雅黑" panose="020B0503020204020204" pitchFamily="34" charset="-122"/>
                <a:ea typeface="微软雅黑" panose="020B0503020204020204" pitchFamily="34" charset="-122"/>
              </a:rPr>
              <a:t>L2</a:t>
            </a:r>
            <a:r>
              <a:rPr lang="zh-CN" altLang="en-US" sz="36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，则局部敏感哈希值有很大的概率是一样的</a:t>
            </a:r>
            <a:endParaRPr lang="en-US" altLang="zh-CN" sz="3600" b="1" dirty="0">
              <a:latin typeface="微软雅黑" panose="020B0503020204020204" pitchFamily="34" charset="-122"/>
              <a:ea typeface="微软雅黑" panose="020B0503020204020204" pitchFamily="34" charset="-122"/>
            </a:endParaRPr>
          </a:p>
          <a:p>
            <a:pPr>
              <a:lnSpc>
                <a:spcPct val="100000"/>
              </a:lnSpc>
            </a:pPr>
            <a:r>
              <a:rPr lang="zh-CN" altLang="en-US" sz="4000" b="1" dirty="0">
                <a:latin typeface="微软雅黑" panose="020B0503020204020204" pitchFamily="34" charset="-122"/>
                <a:ea typeface="微软雅黑" panose="020B0503020204020204" pitchFamily="34" charset="-122"/>
              </a:rPr>
              <a:t>基于图</a:t>
            </a:r>
            <a:endParaRPr lang="en-US" altLang="zh-CN" sz="4000" b="1" dirty="0">
              <a:latin typeface="微软雅黑" panose="020B0503020204020204" pitchFamily="34" charset="-122"/>
              <a:ea typeface="微软雅黑" panose="020B0503020204020204" pitchFamily="34" charset="-122"/>
            </a:endParaRPr>
          </a:p>
          <a:p>
            <a:pPr lvl="1">
              <a:lnSpc>
                <a:spcPct val="110000"/>
              </a:lnSpc>
            </a:pPr>
            <a:r>
              <a:rPr lang="zh-CN" altLang="en-US" sz="3600" b="1" dirty="0">
                <a:highlight>
                  <a:srgbClr val="FFFF00"/>
                </a:highlight>
                <a:latin typeface="微软雅黑" panose="020B0503020204020204" pitchFamily="34" charset="-122"/>
                <a:ea typeface="微软雅黑" panose="020B0503020204020204" pitchFamily="34" charset="-122"/>
              </a:rPr>
              <a:t>基于预存向量（顶点）的度（边、弧），与制高点距离的索引键</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3600" b="1" dirty="0" err="1">
                <a:latin typeface="微软雅黑" panose="020B0503020204020204" pitchFamily="34" charset="-122"/>
                <a:ea typeface="微软雅黑" panose="020B0503020204020204" pitchFamily="34" charset="-122"/>
              </a:rPr>
              <a:t>HNSW（Hierarchical</a:t>
            </a:r>
            <a:r>
              <a:rPr lang="en-US" sz="3600" b="1" dirty="0">
                <a:latin typeface="微软雅黑" panose="020B0503020204020204" pitchFamily="34" charset="-122"/>
                <a:ea typeface="微软雅黑" panose="020B0503020204020204" pitchFamily="34" charset="-122"/>
              </a:rPr>
              <a:t> Small World Graph）</a:t>
            </a:r>
          </a:p>
          <a:p>
            <a:pPr lvl="2"/>
            <a:r>
              <a:rPr lang="zh-CN" altLang="en-US" sz="3600" b="1" dirty="0">
                <a:highlight>
                  <a:srgbClr val="FFFF00"/>
                </a:highlight>
                <a:latin typeface="微软雅黑" panose="020B0503020204020204" pitchFamily="34" charset="-122"/>
                <a:ea typeface="微软雅黑" panose="020B0503020204020204" pitchFamily="34" charset="-122"/>
              </a:rPr>
              <a:t>按照一定的规则为图像构建多层导航结构。上层稀疏，节点之间的距离更远；下层更密集，节点之间的距离更近。</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2"/>
            <a:r>
              <a:rPr lang="zh-CN" altLang="en-US" sz="3600" b="1" dirty="0">
                <a:highlight>
                  <a:srgbClr val="FFFF00"/>
                </a:highlight>
                <a:latin typeface="微软雅黑" panose="020B0503020204020204" pitchFamily="34" charset="-122"/>
                <a:ea typeface="微软雅黑" panose="020B0503020204020204" pitchFamily="34" charset="-122"/>
              </a:rPr>
              <a:t>搜索从最上层开始，在本层找到距离目标最近的节点，然后进入下一层开始下一次搜索。经过多次迭代，快速逼近目标位置</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1"/>
            <a:r>
              <a:rPr lang="en-US" altLang="zh-CN" sz="3600" b="1" dirty="0">
                <a:highlight>
                  <a:srgbClr val="FFFF00"/>
                </a:highlight>
                <a:latin typeface="微软雅黑" panose="020B0503020204020204" pitchFamily="34" charset="-122"/>
                <a:ea typeface="微软雅黑" panose="020B0503020204020204" pitchFamily="34" charset="-122"/>
              </a:rPr>
              <a:t>MSR Microsoft Bing SPTAG (Space Partition Tree And Graph)</a:t>
            </a:r>
            <a:r>
              <a:rPr lang="zh-CN" altLang="en-US" sz="3600" b="1" dirty="0">
                <a:highlight>
                  <a:srgbClr val="FFFF00"/>
                </a:highlight>
                <a:latin typeface="微软雅黑" panose="020B0503020204020204" pitchFamily="34" charset="-122"/>
                <a:ea typeface="微软雅黑" panose="020B0503020204020204" pitchFamily="34" charset="-122"/>
              </a:rPr>
              <a:t> （空间分区树和图）</a:t>
            </a:r>
            <a:endParaRPr lang="en-US" altLang="zh-CN" sz="3600" b="1" dirty="0">
              <a:highlight>
                <a:srgbClr val="FFFF00"/>
              </a:highlight>
              <a:latin typeface="微软雅黑" panose="020B0503020204020204" pitchFamily="34" charset="-122"/>
              <a:ea typeface="微软雅黑" panose="020B0503020204020204" pitchFamily="34" charset="-122"/>
            </a:endParaRPr>
          </a:p>
          <a:p>
            <a:pPr lvl="2"/>
            <a:r>
              <a:rPr lang="en-US" altLang="zh-CN" sz="3600" b="1"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https://github.com/Microsoft/SPTAG</a:t>
            </a:r>
            <a:endParaRPr lang="en-US" altLang="zh-CN" sz="3600" b="1" dirty="0">
              <a:solidFill>
                <a:srgbClr val="0070C0"/>
              </a:solidFill>
              <a:highlight>
                <a:srgbClr val="FFFF00"/>
              </a:highlight>
              <a:latin typeface="微软雅黑" panose="020B0503020204020204" pitchFamily="34" charset="-122"/>
              <a:ea typeface="微软雅黑" panose="020B0503020204020204" pitchFamily="34" charset="-122"/>
            </a:endParaRPr>
          </a:p>
          <a:p>
            <a:r>
              <a:rPr lang="zh-CN" altLang="en-US" sz="5600" b="1" dirty="0">
                <a:solidFill>
                  <a:srgbClr val="FF0000"/>
                </a:solidFill>
                <a:latin typeface="微软雅黑" panose="020B0503020204020204" pitchFamily="34" charset="-122"/>
                <a:ea typeface="微软雅黑" panose="020B0503020204020204" pitchFamily="34" charset="-122"/>
              </a:rPr>
              <a:t>通常检索基于距离的索引键都会利用</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三角形不等式</a:t>
            </a:r>
            <a:r>
              <a:rPr lang="zh-CN" altLang="en-US" sz="5600" b="1" dirty="0">
                <a:solidFill>
                  <a:srgbClr val="FF0000"/>
                </a:solidFill>
                <a:latin typeface="微软雅黑" panose="020B0503020204020204" pitchFamily="34" charset="-122"/>
                <a:ea typeface="微软雅黑" panose="020B0503020204020204" pitchFamily="34" charset="-122"/>
              </a:rPr>
              <a:t>来去除不必要的数据访问</a:t>
            </a:r>
            <a:endParaRPr lang="en-US" altLang="zh-CN" sz="5600" b="1" dirty="0">
              <a:solidFill>
                <a:srgbClr val="FF0000"/>
              </a:solidFill>
              <a:latin typeface="微软雅黑" panose="020B0503020204020204" pitchFamily="34" charset="-122"/>
              <a:ea typeface="微软雅黑" panose="020B0503020204020204" pitchFamily="34" charset="-122"/>
            </a:endParaRPr>
          </a:p>
          <a:p>
            <a:pPr lvl="1"/>
            <a:r>
              <a:rPr lang="zh-CN" altLang="en-US" sz="5600" b="1" dirty="0">
                <a:solidFill>
                  <a:srgbClr val="FF0000"/>
                </a:solidFill>
                <a:latin typeface="微软雅黑" panose="020B0503020204020204" pitchFamily="34" charset="-122"/>
                <a:ea typeface="微软雅黑" panose="020B0503020204020204" pitchFamily="34" charset="-122"/>
              </a:rPr>
              <a:t>当然</a:t>
            </a:r>
            <a:r>
              <a:rPr lang="zh-CN" altLang="en-US" sz="5600" b="1" dirty="0">
                <a:solidFill>
                  <a:schemeClr val="tx1"/>
                </a:solidFill>
                <a:latin typeface="微软雅黑" panose="020B0503020204020204" pitchFamily="34" charset="-122"/>
                <a:ea typeface="微软雅黑" panose="020B0503020204020204" pitchFamily="34" charset="-122"/>
              </a:rPr>
              <a:t>制高点</a:t>
            </a:r>
            <a:r>
              <a:rPr lang="zh-CN" altLang="en-US" sz="5600" b="1" dirty="0">
                <a:solidFill>
                  <a:srgbClr val="FF0000"/>
                </a:solidFill>
                <a:latin typeface="微软雅黑" panose="020B0503020204020204" pitchFamily="34" charset="-122"/>
                <a:ea typeface="微软雅黑" panose="020B0503020204020204" pitchFamily="34" charset="-122"/>
              </a:rPr>
              <a:t>、质心（参照物）要在合适的尽量稳定的位置</a:t>
            </a:r>
          </a:p>
          <a:p>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普适问题</a:t>
            </a:r>
            <a:r>
              <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56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a:t>
            </a:r>
            <a:endParaRPr lang="en-US" altLang="zh-CN" sz="56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5400" b="1" dirty="0">
                <a:solidFill>
                  <a:srgbClr val="FF0000"/>
                </a:solidFill>
                <a:highlight>
                  <a:srgbClr val="FFFF00"/>
                </a:highlight>
                <a:latin typeface="微软雅黑" panose="020B0503020204020204" pitchFamily="34" charset="-122"/>
                <a:ea typeface="微软雅黑" panose="020B0503020204020204" pitchFamily="34" charset="-122"/>
              </a:rPr>
              <a:t>索引数据是否会发生变动？</a:t>
            </a:r>
            <a:endParaRPr lang="zh-CN" altLang="en-US" sz="3000" dirty="0">
              <a:highlight>
                <a:srgbClr val="FFFF00"/>
              </a:highlight>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6" name="Picture 5">
            <a:extLst>
              <a:ext uri="{FF2B5EF4-FFF2-40B4-BE49-F238E27FC236}">
                <a16:creationId xmlns:a16="http://schemas.microsoft.com/office/drawing/2014/main" id="{A2E1F088-7407-B71C-742A-4FC2BBE82968}"/>
              </a:ext>
            </a:extLst>
          </p:cNvPr>
          <p:cNvPicPr>
            <a:picLocks noChangeAspect="1"/>
          </p:cNvPicPr>
          <p:nvPr/>
        </p:nvPicPr>
        <p:blipFill>
          <a:blip r:embed="rId3"/>
          <a:stretch>
            <a:fillRect/>
          </a:stretch>
        </p:blipFill>
        <p:spPr>
          <a:xfrm>
            <a:off x="8000137" y="1323703"/>
            <a:ext cx="4191863" cy="4950822"/>
          </a:xfrm>
          <a:prstGeom prst="rect">
            <a:avLst/>
          </a:prstGeom>
        </p:spPr>
      </p:pic>
    </p:spTree>
    <p:extLst>
      <p:ext uri="{BB962C8B-B14F-4D97-AF65-F5344CB8AC3E}">
        <p14:creationId xmlns:p14="http://schemas.microsoft.com/office/powerpoint/2010/main" val="35922313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77741" y="1102032"/>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仅仅是尝试提高查询向量逐笔计算与全部预存向量距离（</a:t>
            </a:r>
            <a:r>
              <a:rPr lang="en-US" altLang="zh-CN" dirty="0" err="1">
                <a:latin typeface="微软雅黑" panose="020B0503020204020204" pitchFamily="34" charset="-122"/>
                <a:ea typeface="微软雅黑" panose="020B0503020204020204" pitchFamily="34" charset="-122"/>
              </a:rPr>
              <a:t>Mertic</a:t>
            </a:r>
            <a:r>
              <a:rPr lang="zh-CN" altLang="en-US" dirty="0">
                <a:latin typeface="微软雅黑" panose="020B0503020204020204" pitchFamily="34" charset="-122"/>
                <a:ea typeface="微软雅黑" panose="020B0503020204020204" pitchFamily="34" charset="-122"/>
              </a:rPr>
              <a:t>）的性能而已</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92500" lnSpcReduction="20000"/>
          </a:bodyPr>
          <a:lstStyle/>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2800" dirty="0">
              <a:solidFill>
                <a:srgbClr val="0070C0"/>
              </a:solidFill>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endParaRPr lang="en-US" altLang="zh-CN" sz="2800" dirty="0">
              <a:solidFill>
                <a:srgbClr val="0070C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a:xfrm>
            <a:off x="677334" y="1515291"/>
            <a:ext cx="8596668" cy="5024846"/>
          </a:xfrm>
        </p:spPr>
        <p:txBody>
          <a:bodyPr>
            <a:normAutofit fontScale="92500" lnSpcReduction="10000"/>
          </a:bodyPr>
          <a:lstStyle/>
          <a:p>
            <a:r>
              <a:rPr lang="zh-CN" altLang="en-US" dirty="0">
                <a:latin typeface="微软雅黑" panose="020B0503020204020204" pitchFamily="34" charset="-122"/>
                <a:ea typeface="微软雅黑" panose="020B0503020204020204" pitchFamily="34" charset="-122"/>
              </a:rPr>
              <a:t>分区键（字段）选择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本应该用于使查询免于跨分区</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难点</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任意字段条件排序查询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全局视角排序分页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 </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marL="457200" lvl="1" indent="0">
              <a:buNone/>
            </a:pPr>
            <a:r>
              <a:rPr lang="zh-CN" altLang="en-US" b="1" i="0" dirty="0">
                <a:solidFill>
                  <a:srgbClr val="595959"/>
                </a:solidFill>
                <a:effectLst/>
                <a:latin typeface="微软雅黑" panose="020B0503020204020204" pitchFamily="34" charset="-122"/>
                <a:ea typeface="微软雅黑" panose="020B0503020204020204" pitchFamily="34" charset="-122"/>
              </a:rPr>
              <a:t>“以质换量”：牺牲功能、局部性能、复杂度、可靠性，换取更大的数据容量与请求吞吐量。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F84A3A-A65A-ACD7-5D99-A71702D2157A}"/>
              </a:ext>
            </a:extLst>
          </p:cNvPr>
          <p:cNvSpPr>
            <a:spLocks noGrp="1"/>
          </p:cNvSpPr>
          <p:nvPr>
            <p:ph idx="1"/>
          </p:nvPr>
        </p:nvSpPr>
        <p:spPr>
          <a:xfrm>
            <a:off x="747003" y="2325189"/>
            <a:ext cx="8596668" cy="1889761"/>
          </a:xfrm>
        </p:spPr>
        <p:txBody>
          <a:bodyPr>
            <a:normAutofit/>
          </a:bodyPr>
          <a:lstStyle/>
          <a:p>
            <a:pPr marL="0" indent="0" algn="ctr">
              <a:buNone/>
            </a:pPr>
            <a:r>
              <a:rPr lang="zh-CN" altLang="en-US" sz="11500" dirty="0"/>
              <a:t>谢谢</a:t>
            </a:r>
            <a:endParaRPr lang="en-US" sz="11500" dirty="0"/>
          </a:p>
        </p:txBody>
      </p:sp>
    </p:spTree>
    <p:extLst>
      <p:ext uri="{BB962C8B-B14F-4D97-AF65-F5344CB8AC3E}">
        <p14:creationId xmlns:p14="http://schemas.microsoft.com/office/powerpoint/2010/main" val="1979420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9CCCE-330F-33F9-17D2-E0E80DCFC973}"/>
              </a:ext>
            </a:extLst>
          </p:cNvPr>
          <p:cNvSpPr>
            <a:spLocks noGrp="1"/>
          </p:cNvSpPr>
          <p:nvPr>
            <p:ph type="title"/>
          </p:nvPr>
        </p:nvSpPr>
        <p:spPr>
          <a:xfrm>
            <a:off x="780936" y="35710"/>
            <a:ext cx="8596668" cy="685435"/>
          </a:xfrm>
        </p:spPr>
        <p:txBody>
          <a:bodyPr>
            <a:normAutofit/>
          </a:bodyPr>
          <a:lstStyle/>
          <a:p>
            <a:r>
              <a:rPr lang="zh-CN" altLang="en-US" sz="3200" b="1" dirty="0">
                <a:latin typeface="微软雅黑" panose="020B0503020204020204" pitchFamily="34" charset="-122"/>
                <a:ea typeface="微软雅黑" panose="020B0503020204020204" pitchFamily="34" charset="-122"/>
              </a:rPr>
              <a:t>向量倒排索引简介</a:t>
            </a:r>
            <a:endParaRPr lang="en-US" sz="32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2A1663-379B-CCD5-524E-629FE39E7CC7}"/>
              </a:ext>
            </a:extLst>
          </p:cNvPr>
          <p:cNvSpPr>
            <a:spLocks noGrp="1"/>
          </p:cNvSpPr>
          <p:nvPr>
            <p:ph idx="1"/>
          </p:nvPr>
        </p:nvSpPr>
        <p:spPr>
          <a:xfrm>
            <a:off x="462587" y="661440"/>
            <a:ext cx="8200150" cy="6160850"/>
          </a:xfrm>
        </p:spPr>
        <p:txBody>
          <a:bodyPr>
            <a:normAutofit/>
          </a:bodyPr>
          <a:lstStyle/>
          <a:p>
            <a:pPr algn="l"/>
            <a:r>
              <a:rPr lang="zh-CN" altLang="en-US" b="1" dirty="0">
                <a:solidFill>
                  <a:srgbClr val="333333"/>
                </a:solidFill>
                <a:latin typeface="微软雅黑" panose="020B0503020204020204" pitchFamily="34" charset="-122"/>
                <a:ea typeface="微软雅黑" panose="020B0503020204020204" pitchFamily="34" charset="-122"/>
              </a:rPr>
              <a:t>亦称</a:t>
            </a:r>
            <a:r>
              <a:rPr lang="zh-CN" altLang="en-US" b="1" i="0" dirty="0">
                <a:solidFill>
                  <a:srgbClr val="333333"/>
                </a:solidFill>
                <a:effectLst/>
                <a:latin typeface="微软雅黑" panose="020B0503020204020204" pitchFamily="34" charset="-122"/>
                <a:ea typeface="微软雅黑" panose="020B0503020204020204" pitchFamily="34" charset="-122"/>
              </a:rPr>
              <a:t>反向索引、转置索引、置入文件或反向文件</a:t>
            </a:r>
          </a:p>
          <a:p>
            <a:pPr lvl="1"/>
            <a:r>
              <a:rPr lang="zh-CN" altLang="en-US" i="0" dirty="0">
                <a:solidFill>
                  <a:srgbClr val="333333"/>
                </a:solidFill>
                <a:effectLst/>
                <a:latin typeface="微软雅黑" panose="020B0503020204020204" pitchFamily="34" charset="-122"/>
                <a:ea typeface="微软雅黑" panose="020B0503020204020204" pitchFamily="34" charset="-122"/>
              </a:rPr>
              <a:t>被用来存储在全文搜索下某个单词在一个文档或者一组文档中的存储位置的映射。</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2"/>
            <a:r>
              <a:rPr lang="zh-CN" altLang="en-US" i="0" dirty="0">
                <a:solidFill>
                  <a:srgbClr val="333333"/>
                </a:solidFill>
                <a:effectLst/>
                <a:latin typeface="微软雅黑" panose="020B0503020204020204" pitchFamily="34" charset="-122"/>
                <a:ea typeface="微软雅黑" panose="020B0503020204020204" pitchFamily="34" charset="-122"/>
              </a:rPr>
              <a:t>它是文档检索系统中最常用的数据结构。</a:t>
            </a:r>
          </a:p>
          <a:p>
            <a:pPr lvl="1"/>
            <a:r>
              <a:rPr lang="zh-CN" altLang="en-US" i="0" dirty="0">
                <a:solidFill>
                  <a:srgbClr val="333333"/>
                </a:solidFill>
                <a:effectLst/>
                <a:latin typeface="微软雅黑" panose="020B0503020204020204" pitchFamily="34" charset="-122"/>
                <a:ea typeface="微软雅黑" panose="020B0503020204020204" pitchFamily="34" charset="-122"/>
              </a:rPr>
              <a:t>有两种不同的反向索引形式：</a:t>
            </a:r>
          </a:p>
          <a:p>
            <a:pPr lvl="2"/>
            <a:r>
              <a:rPr lang="zh-CN" altLang="en-US" i="0" dirty="0">
                <a:solidFill>
                  <a:srgbClr val="333333"/>
                </a:solidFill>
                <a:effectLst/>
                <a:latin typeface="微软雅黑" panose="020B0503020204020204" pitchFamily="34" charset="-122"/>
                <a:ea typeface="微软雅黑" panose="020B0503020204020204" pitchFamily="34" charset="-122"/>
              </a:rPr>
              <a:t>一条记录的水平反向索引（或者反向文件索引）</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包含每个引用单词的文档的列表</a:t>
            </a:r>
          </a:p>
          <a:p>
            <a:pPr lvl="2"/>
            <a:r>
              <a:rPr lang="zh-CN" altLang="en-US" i="0" dirty="0">
                <a:solidFill>
                  <a:srgbClr val="333333"/>
                </a:solidFill>
                <a:effectLst/>
                <a:latin typeface="微软雅黑" panose="020B0503020204020204" pitchFamily="34" charset="-122"/>
                <a:ea typeface="微软雅黑" panose="020B0503020204020204" pitchFamily="34" charset="-122"/>
              </a:rPr>
              <a:t>一个单词的水平反向索引（或者完全反向索引）</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又包含每个单词在一个文档中的位置</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2"/>
            <a:r>
              <a:rPr lang="zh-CN" altLang="en-US" i="0" dirty="0">
                <a:solidFill>
                  <a:srgbClr val="333333"/>
                </a:solidFill>
                <a:effectLst/>
                <a:latin typeface="微软雅黑" panose="020B0503020204020204" pitchFamily="34" charset="-122"/>
                <a:ea typeface="微软雅黑" panose="020B0503020204020204" pitchFamily="34" charset="-122"/>
              </a:rPr>
              <a:t>后者的形式提供了更多的兼容性（比如短语搜索）</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3"/>
            <a:r>
              <a:rPr lang="zh-CN" altLang="en-US" i="0" dirty="0">
                <a:solidFill>
                  <a:srgbClr val="333333"/>
                </a:solidFill>
                <a:effectLst/>
                <a:latin typeface="微软雅黑" panose="020B0503020204020204" pitchFamily="34" charset="-122"/>
                <a:ea typeface="微软雅黑" panose="020B0503020204020204" pitchFamily="34" charset="-122"/>
              </a:rPr>
              <a:t>但是需要更多的时间和空间来创建</a:t>
            </a:r>
            <a:endParaRPr lang="en-US" altLang="zh-CN" i="0" dirty="0">
              <a:solidFill>
                <a:srgbClr val="333333"/>
              </a:solidFill>
              <a:effectLst/>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应用</a:t>
            </a:r>
          </a:p>
          <a:p>
            <a:pPr lvl="2"/>
            <a:r>
              <a:rPr lang="zh-CN" altLang="en-US" dirty="0">
                <a:latin typeface="微软雅黑" panose="020B0503020204020204" pitchFamily="34" charset="-122"/>
                <a:ea typeface="微软雅黑" panose="020B0503020204020204" pitchFamily="34" charset="-122"/>
              </a:rPr>
              <a:t>典型的搜索引擎检索算法</a:t>
            </a:r>
            <a:endParaRPr lang="en-US" altLang="zh-CN" dirty="0">
              <a:latin typeface="微软雅黑" panose="020B0503020204020204" pitchFamily="34" charset="-122"/>
              <a:ea typeface="微软雅黑" panose="020B0503020204020204" pitchFamily="34" charset="-122"/>
            </a:endParaRPr>
          </a:p>
          <a:p>
            <a:pPr lvl="2"/>
            <a:r>
              <a:rPr lang="zh-CN" altLang="en-US" sz="1900" b="1" dirty="0">
                <a:solidFill>
                  <a:srgbClr val="FF0000"/>
                </a:solidFill>
                <a:highlight>
                  <a:srgbClr val="FFFF00"/>
                </a:highlight>
                <a:latin typeface="微软雅黑" panose="020B0503020204020204" pitchFamily="34" charset="-122"/>
                <a:ea typeface="微软雅黑" panose="020B0503020204020204" pitchFamily="34" charset="-122"/>
              </a:rPr>
              <a:t>向量检索场景</a:t>
            </a:r>
            <a:endParaRPr lang="en-US" altLang="zh-CN" sz="19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1800" b="1" dirty="0">
                <a:solidFill>
                  <a:srgbClr val="FF0000"/>
                </a:solidFill>
                <a:highlight>
                  <a:srgbClr val="FFFF00"/>
                </a:highlight>
                <a:latin typeface="微软雅黑" panose="020B0503020204020204" pitchFamily="34" charset="-122"/>
                <a:ea typeface="微软雅黑" panose="020B0503020204020204" pitchFamily="34" charset="-122"/>
              </a:rPr>
              <a:t>单词（关键字）相当于向量</a:t>
            </a:r>
            <a:endParaRPr lang="en-US" altLang="zh-CN" sz="1800" b="1" dirty="0">
              <a:solidFill>
                <a:srgbClr val="FF0000"/>
              </a:solidFill>
              <a:highlight>
                <a:srgbClr val="FFFF00"/>
              </a:highlight>
              <a:latin typeface="微软雅黑" panose="020B0503020204020204" pitchFamily="34" charset="-122"/>
              <a:ea typeface="微软雅黑" panose="020B0503020204020204" pitchFamily="34" charset="-122"/>
            </a:endParaRPr>
          </a:p>
          <a:p>
            <a:pPr lvl="3"/>
            <a:r>
              <a:rPr lang="zh-CN" altLang="en-US" sz="1800" b="1" dirty="0">
                <a:solidFill>
                  <a:srgbClr val="FF0000"/>
                </a:solidFill>
                <a:highlight>
                  <a:srgbClr val="FFFF00"/>
                </a:highlight>
                <a:latin typeface="微软雅黑" panose="020B0503020204020204" pitchFamily="34" charset="-122"/>
                <a:ea typeface="微软雅黑" panose="020B0503020204020204" pitchFamily="34" charset="-122"/>
              </a:rPr>
              <a:t>索引键与查询向量逐笔计算距离，排序</a:t>
            </a:r>
            <a:endParaRPr lang="en-US" altLang="zh-CN" sz="1100" dirty="0">
              <a:latin typeface="微软雅黑" panose="020B0503020204020204" pitchFamily="34" charset="-122"/>
              <a:ea typeface="微软雅黑" panose="020B0503020204020204" pitchFamily="34" charset="-122"/>
            </a:endParaRPr>
          </a:p>
          <a:p>
            <a:pPr lvl="1"/>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倒排索引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维基百科，自由的百科全书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wikipedia.org)</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A8104E0-6DE4-5202-81D3-C51AF894F2F8}"/>
              </a:ext>
            </a:extLst>
          </p:cNvPr>
          <p:cNvPicPr>
            <a:picLocks noChangeAspect="1"/>
          </p:cNvPicPr>
          <p:nvPr/>
        </p:nvPicPr>
        <p:blipFill>
          <a:blip r:embed="rId3"/>
          <a:stretch>
            <a:fillRect/>
          </a:stretch>
        </p:blipFill>
        <p:spPr>
          <a:xfrm>
            <a:off x="6342832" y="1390578"/>
            <a:ext cx="5849168" cy="5247956"/>
          </a:xfrm>
          <a:prstGeom prst="rect">
            <a:avLst/>
          </a:prstGeom>
        </p:spPr>
      </p:pic>
    </p:spTree>
    <p:extLst>
      <p:ext uri="{BB962C8B-B14F-4D97-AF65-F5344CB8AC3E}">
        <p14:creationId xmlns:p14="http://schemas.microsoft.com/office/powerpoint/2010/main" val="3581338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索引简介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2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中每一层节点的最大度数限制</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是每个新向量创建的双向链接（度）数。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。较高的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在具有高内在维度和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或高召回率的数据集上工作得更好，而低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在具有低内在维度和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或低召回率的数据集上工作得更好。该参数还决定了算法的内存消耗，每个存储元素大约为 </a:t>
            </a:r>
            <a:r>
              <a:rPr lang="en-US" altLang="zh-CN" dirty="0">
                <a:latin typeface="微软雅黑" panose="020B0503020204020204" pitchFamily="34" charset="-122"/>
                <a:ea typeface="微软雅黑" panose="020B0503020204020204" pitchFamily="34" charset="-122"/>
              </a:rPr>
              <a:t>M * 8-10 </a:t>
            </a:r>
            <a:r>
              <a:rPr lang="zh-CN" altLang="en-US" dirty="0">
                <a:latin typeface="微软雅黑" panose="020B0503020204020204" pitchFamily="34" charset="-122"/>
                <a:ea typeface="微软雅黑" panose="020B0503020204020204" pitchFamily="34" charset="-122"/>
              </a:rPr>
              <a:t>字节。</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例如，对于 </a:t>
            </a:r>
            <a:r>
              <a:rPr lang="en-US" altLang="zh-CN" dirty="0">
                <a:latin typeface="微软雅黑" panose="020B0503020204020204" pitchFamily="34" charset="-122"/>
                <a:ea typeface="微软雅黑" panose="020B0503020204020204" pitchFamily="34" charset="-122"/>
              </a:rPr>
              <a:t>dim =4 </a:t>
            </a:r>
            <a:r>
              <a:rPr lang="zh-CN" altLang="en-US" dirty="0">
                <a:latin typeface="微软雅黑" panose="020B0503020204020204" pitchFamily="34" charset="-122"/>
                <a:ea typeface="微软雅黑" panose="020B0503020204020204" pitchFamily="34" charset="-122"/>
              </a:rPr>
              <a:t>个随机向量，搜索的最佳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约为 </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，而对于</a:t>
            </a:r>
            <a:r>
              <a:rPr lang="zh-CN" altLang="en-US" dirty="0">
                <a:highlight>
                  <a:srgbClr val="FFFF00"/>
                </a:highlight>
                <a:latin typeface="微软雅黑" panose="020B0503020204020204" pitchFamily="34" charset="-122"/>
                <a:ea typeface="微软雅黑" panose="020B0503020204020204" pitchFamily="34" charset="-122"/>
              </a:rPr>
              <a:t>高维数据集</a:t>
            </a:r>
            <a:r>
              <a:rPr lang="zh-CN" altLang="en-US" dirty="0">
                <a:latin typeface="微软雅黑" panose="020B0503020204020204" pitchFamily="34" charset="-122"/>
                <a:ea typeface="微软雅黑" panose="020B0503020204020204" pitchFamily="34" charset="-122"/>
              </a:rPr>
              <a:t>（词嵌入、良好的面部描述符），则需要更高的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（例如 </a:t>
            </a:r>
            <a:r>
              <a:rPr lang="en-US" altLang="zh-CN" dirty="0">
                <a:latin typeface="微软雅黑" panose="020B0503020204020204" pitchFamily="34" charset="-122"/>
                <a:ea typeface="微软雅黑" panose="020B0503020204020204" pitchFamily="34" charset="-122"/>
              </a:rPr>
              <a:t>M =48- 64) </a:t>
            </a:r>
            <a:r>
              <a:rPr lang="zh-CN" altLang="en-US" dirty="0">
                <a:latin typeface="微软雅黑" panose="020B0503020204020204" pitchFamily="34" charset="-122"/>
                <a:ea typeface="微软雅黑" panose="020B0503020204020204" pitchFamily="34" charset="-122"/>
              </a:rPr>
              <a:t>在高召回率下获得最佳性能。 </a:t>
            </a:r>
            <a:r>
              <a:rPr lang="en-US" altLang="zh-CN" dirty="0">
                <a:highlight>
                  <a:srgbClr val="FFFF00"/>
                </a:highlight>
                <a:latin typeface="微软雅黑" panose="020B0503020204020204" pitchFamily="34" charset="-122"/>
                <a:ea typeface="微软雅黑" panose="020B0503020204020204" pitchFamily="34" charset="-122"/>
              </a:rPr>
              <a:t>M =12-48 </a:t>
            </a:r>
            <a:r>
              <a:rPr lang="zh-CN" altLang="en-US" dirty="0">
                <a:latin typeface="微软雅黑" panose="020B0503020204020204" pitchFamily="34" charset="-122"/>
                <a:ea typeface="微软雅黑" panose="020B0503020204020204" pitchFamily="34" charset="-122"/>
              </a:rPr>
              <a:t>范围适用于大多数用例。</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r>
              <a:rPr lang="zh-CN" altLang="en-US" dirty="0">
                <a:latin typeface="微软雅黑" panose="020B0503020204020204" pitchFamily="34" charset="-122"/>
                <a:ea typeface="微软雅黑" panose="020B0503020204020204" pitchFamily="34" charset="-122"/>
              </a:rPr>
              <a:t>。在某些时候，增加 </a:t>
            </a:r>
            <a:r>
              <a:rPr lang="en-US" altLang="zh-CN" dirty="0" err="1">
                <a:latin typeface="微软雅黑" panose="020B0503020204020204" pitchFamily="34" charset="-122"/>
                <a:ea typeface="微软雅黑" panose="020B0503020204020204" pitchFamily="34" charset="-122"/>
              </a:rPr>
              <a:t>ef_construction</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并不能提高索引的质量。</a:t>
            </a:r>
            <a:r>
              <a:rPr lang="zh-CN" altLang="en-US" dirty="0">
                <a:highlight>
                  <a:srgbClr val="FFFF00"/>
                </a:highlight>
                <a:latin typeface="微软雅黑" panose="020B0503020204020204" pitchFamily="34" charset="-122"/>
                <a:ea typeface="微软雅黑" panose="020B0503020204020204" pitchFamily="34" charset="-122"/>
              </a:rPr>
              <a:t>检查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的选择是否正确的一种方法是在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时测量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最近邻搜索的召回率：如果召回率低于 </a:t>
            </a:r>
            <a:r>
              <a:rPr lang="en-US" altLang="zh-CN" dirty="0">
                <a:highlight>
                  <a:srgbClr val="FFFF00"/>
                </a:highlight>
                <a:latin typeface="微软雅黑" panose="020B0503020204020204" pitchFamily="34" charset="-122"/>
                <a:ea typeface="微软雅黑" panose="020B0503020204020204" pitchFamily="34" charset="-122"/>
              </a:rPr>
              <a:t>0.9</a:t>
            </a:r>
            <a:r>
              <a:rPr lang="zh-CN" altLang="en-US" dirty="0">
                <a:highlight>
                  <a:srgbClr val="FFFF00"/>
                </a:highlight>
                <a:latin typeface="微软雅黑" panose="020B0503020204020204" pitchFamily="34" charset="-122"/>
                <a:ea typeface="微软雅黑" panose="020B0503020204020204" pitchFamily="34" charset="-122"/>
              </a:rPr>
              <a:t>，则有改进的余地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 </a:t>
            </a:r>
            <a:r>
              <a:rPr lang="en-US" altLang="zh-CN" dirty="0" err="1">
                <a:latin typeface="微软雅黑" panose="020B0503020204020204" pitchFamily="34" charset="-122"/>
                <a:ea typeface="微软雅黑" panose="020B0503020204020204" pitchFamily="34" charset="-122"/>
              </a:rPr>
              <a:t>knn_query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函数返回两个 </a:t>
            </a:r>
            <a:r>
              <a:rPr lang="en-US" altLang="zh-CN" dirty="0" err="1">
                <a:latin typeface="微软雅黑" panose="020B0503020204020204" pitchFamily="34" charset="-122"/>
                <a:ea typeface="微软雅黑" panose="020B0503020204020204" pitchFamily="34" charset="-122"/>
              </a:rPr>
              <a:t>numpy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数组，包含标签和到查询的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个最近元素的距离。</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最近邻居的动态列表的大小（在搜索期间使用）。较高的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导致更准确但更慢的搜索。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的值可以是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和数据集大小之间的任何值。</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5899A-D550-B16F-BA07-7C5F285701C1}"/>
              </a:ext>
            </a:extLst>
          </p:cNvPr>
          <p:cNvSpPr>
            <a:spLocks noGrp="1"/>
          </p:cNvSpPr>
          <p:nvPr>
            <p:ph type="title"/>
          </p:nvPr>
        </p:nvSpPr>
        <p:spPr>
          <a:xfrm>
            <a:off x="747001" y="156754"/>
            <a:ext cx="9050141" cy="592183"/>
          </a:xfrm>
        </p:spPr>
        <p:txBody>
          <a:bodyPr>
            <a:normAutofit fontScale="90000"/>
          </a:bodyPr>
          <a:lstStyle/>
          <a:p>
            <a:r>
              <a:rPr lang="zh-CN" altLang="en-US" b="1" dirty="0">
                <a:highlight>
                  <a:srgbClr val="FFFF00"/>
                </a:highlight>
                <a:latin typeface="微软雅黑" panose="020B0503020204020204" pitchFamily="34" charset="-122"/>
                <a:ea typeface="微软雅黑" panose="020B0503020204020204" pitchFamily="34" charset="-122"/>
              </a:rPr>
              <a:t>基于 </a:t>
            </a:r>
            <a:r>
              <a:rPr lang="en-US" altLang="zh-CN" b="1" dirty="0">
                <a:highlight>
                  <a:srgbClr val="FFFF00"/>
                </a:highlight>
                <a:latin typeface="微软雅黑" panose="020B0503020204020204" pitchFamily="34" charset="-122"/>
                <a:ea typeface="微软雅黑" panose="020B0503020204020204" pitchFamily="34" charset="-122"/>
              </a:rPr>
              <a:t>OpenAI Embeddings </a:t>
            </a:r>
            <a:r>
              <a:rPr lang="zh-CN" altLang="en-US" b="1" dirty="0">
                <a:highlight>
                  <a:srgbClr val="FFFF00"/>
                </a:highlight>
                <a:latin typeface="微软雅黑" panose="020B0503020204020204" pitchFamily="34" charset="-122"/>
                <a:ea typeface="微软雅黑" panose="020B0503020204020204" pitchFamily="34" charset="-122"/>
              </a:rPr>
              <a:t>向量检索使用场景</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A5C4F5A-6F21-CAB3-D51B-E78E6E324281}"/>
              </a:ext>
            </a:extLst>
          </p:cNvPr>
          <p:cNvSpPr>
            <a:spLocks noGrp="1"/>
          </p:cNvSpPr>
          <p:nvPr>
            <p:ph idx="1"/>
          </p:nvPr>
        </p:nvSpPr>
        <p:spPr>
          <a:xfrm>
            <a:off x="677333" y="748937"/>
            <a:ext cx="10060335" cy="6109063"/>
          </a:xfrm>
        </p:spPr>
        <p:txBody>
          <a:bodyPr>
            <a:normAutofit fontScale="92500" lnSpcReduction="10000"/>
          </a:bodyPr>
          <a:lstStyle/>
          <a:p>
            <a:r>
              <a:rPr lang="zh-CN" altLang="en-US" b="1" dirty="0">
                <a:latin typeface="微软雅黑" panose="020B0503020204020204" pitchFamily="34" charset="-122"/>
                <a:ea typeface="微软雅黑" panose="020B0503020204020204" pitchFamily="34" charset="-122"/>
              </a:rPr>
              <a:t>预存本地向量数据库</a:t>
            </a: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收集文本内容、文档</a:t>
            </a:r>
            <a:endParaRPr lang="en-US" altLang="zh-CN" dirty="0">
              <a:latin typeface="微软雅黑" panose="020B0503020204020204" pitchFamily="34" charset="-122"/>
              <a:ea typeface="微软雅黑" panose="020B0503020204020204" pitchFamily="34" charset="-122"/>
            </a:endParaRPr>
          </a:p>
          <a:p>
            <a:pPr marL="800100" lvl="1" indent="-342900">
              <a:buFont typeface="+mj-lt"/>
              <a:buAutoNum type="arabicPeriod"/>
            </a:pPr>
            <a:r>
              <a:rPr lang="zh-CN" altLang="en-US" dirty="0">
                <a:highlight>
                  <a:srgbClr val="FFFF00"/>
                </a:highlight>
                <a:latin typeface="微软雅黑" panose="020B0503020204020204" pitchFamily="34" charset="-122"/>
                <a:ea typeface="微软雅黑" panose="020B0503020204020204" pitchFamily="34" charset="-122"/>
              </a:rPr>
              <a:t>敏感词过滤</a:t>
            </a:r>
            <a:endParaRPr lang="en-US" altLang="zh-CN" dirty="0">
              <a:highlight>
                <a:srgbClr val="FFFF00"/>
              </a:highlight>
              <a:latin typeface="微软雅黑" panose="020B0503020204020204" pitchFamily="34" charset="-122"/>
              <a:ea typeface="微软雅黑" panose="020B0503020204020204" pitchFamily="34" charset="-122"/>
            </a:endParaRP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分块计算（</a:t>
            </a:r>
            <a:r>
              <a:rPr lang="en-US" altLang="zh-CN" dirty="0" err="1">
                <a:latin typeface="微软雅黑" panose="020B0503020204020204" pitchFamily="34" charset="-122"/>
                <a:ea typeface="微软雅黑" panose="020B0503020204020204" pitchFamily="34" charset="-122"/>
              </a:rPr>
              <a:t>Tiktokenizer</a:t>
            </a:r>
            <a:r>
              <a:rPr lang="zh-CN" altLang="en-US" dirty="0">
                <a:latin typeface="微软雅黑" panose="020B0503020204020204" pitchFamily="34" charset="-122"/>
                <a:ea typeface="微软雅黑" panose="020B0503020204020204" pitchFamily="34" charset="-122"/>
              </a:rPr>
              <a:t>）</a:t>
            </a:r>
          </a:p>
          <a:p>
            <a:pPr marL="800100" lvl="1" indent="-342900">
              <a:buFont typeface="+mj-lt"/>
              <a:buAutoNum type="arabicPeriod"/>
            </a:pPr>
            <a:r>
              <a:rPr lang="en-US" dirty="0">
                <a:latin typeface="微软雅黑" panose="020B0503020204020204" pitchFamily="34" charset="-122"/>
                <a:ea typeface="微软雅黑" panose="020B0503020204020204" pitchFamily="34" charset="-122"/>
              </a:rPr>
              <a:t>OpenAI </a:t>
            </a:r>
            <a:r>
              <a:rPr lang="zh-CN" altLang="en-US" dirty="0">
                <a:latin typeface="微软雅黑" panose="020B0503020204020204" pitchFamily="34" charset="-122"/>
                <a:ea typeface="微软雅黑" panose="020B0503020204020204" pitchFamily="34" charset="-122"/>
              </a:rPr>
              <a:t>向量化分块内容，即：批量调用 </a:t>
            </a:r>
            <a:r>
              <a:rPr lang="en-US" dirty="0" err="1">
                <a:latin typeface="微软雅黑" panose="020B0503020204020204" pitchFamily="34" charset="-122"/>
                <a:ea typeface="微软雅黑" panose="020B0503020204020204" pitchFamily="34" charset="-122"/>
              </a:rPr>
              <a:t>openai.Embedding.create</a:t>
            </a:r>
            <a:r>
              <a:rPr lang="en-US" dirty="0">
                <a:latin typeface="微软雅黑" panose="020B0503020204020204" pitchFamily="34" charset="-122"/>
                <a:ea typeface="微软雅黑" panose="020B0503020204020204" pitchFamily="34" charset="-122"/>
              </a:rPr>
              <a:t> API</a:t>
            </a:r>
          </a:p>
          <a:p>
            <a:pPr marL="800100" lvl="1" indent="-342900">
              <a:buFont typeface="+mj-lt"/>
              <a:buAutoNum type="arabicPeriod"/>
            </a:pPr>
            <a:r>
              <a:rPr lang="zh-CN" altLang="en-US" dirty="0">
                <a:highlight>
                  <a:srgbClr val="FFFF00"/>
                </a:highlight>
                <a:latin typeface="微软雅黑" panose="020B0503020204020204" pitchFamily="34" charset="-122"/>
                <a:ea typeface="微软雅黑" panose="020B0503020204020204" pitchFamily="34" charset="-122"/>
              </a:rPr>
              <a:t>入库，可以同时维护行级授权信息（如：内容所属角色、部门等属性字段），图片、附件地址等</a:t>
            </a:r>
          </a:p>
          <a:p>
            <a:r>
              <a:rPr lang="en-US" b="1" dirty="0">
                <a:latin typeface="微软雅黑" panose="020B0503020204020204" pitchFamily="34" charset="-122"/>
                <a:ea typeface="微软雅黑" panose="020B0503020204020204" pitchFamily="34" charset="-122"/>
              </a:rPr>
              <a:t>Embedding-Search (Embedding XXXXXX for search)</a:t>
            </a: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通过调用 </a:t>
            </a:r>
            <a:r>
              <a:rPr lang="en-US" dirty="0" err="1">
                <a:latin typeface="微软雅黑" panose="020B0503020204020204" pitchFamily="34" charset="-122"/>
                <a:ea typeface="微软雅黑" panose="020B0503020204020204" pitchFamily="34" charset="-122"/>
              </a:rPr>
              <a:t>openai.Embedding.create</a:t>
            </a:r>
            <a:r>
              <a:rPr lang="en-US" dirty="0">
                <a:latin typeface="微软雅黑" panose="020B0503020204020204" pitchFamily="34" charset="-122"/>
                <a:ea typeface="微软雅黑" panose="020B0503020204020204" pitchFamily="34" charset="-122"/>
              </a:rPr>
              <a:t> API </a:t>
            </a:r>
            <a:r>
              <a:rPr lang="zh-CN" altLang="en-US" dirty="0">
                <a:latin typeface="微软雅黑" panose="020B0503020204020204" pitchFamily="34" charset="-122"/>
                <a:ea typeface="微软雅黑" panose="020B0503020204020204" pitchFamily="34" charset="-122"/>
              </a:rPr>
              <a:t>向量化搜索目标内容文本</a:t>
            </a:r>
          </a:p>
          <a:p>
            <a:pPr marL="800100" lvl="1" indent="-342900">
              <a:buFont typeface="+mj-lt"/>
              <a:buAutoNum type="arabicPeriod"/>
            </a:pPr>
            <a:r>
              <a:rPr lang="en-US" dirty="0">
                <a:latin typeface="微软雅黑" panose="020B0503020204020204" pitchFamily="34" charset="-122"/>
                <a:ea typeface="微软雅黑" panose="020B0503020204020204" pitchFamily="34" charset="-122"/>
              </a:rPr>
              <a:t>H</a:t>
            </a:r>
            <a:r>
              <a:rPr lang="en-US" altLang="zh-CN" dirty="0">
                <a:latin typeface="微软雅黑" panose="020B0503020204020204" pitchFamily="34" charset="-122"/>
                <a:ea typeface="微软雅黑" panose="020B0503020204020204" pitchFamily="34" charset="-122"/>
              </a:rPr>
              <a:t>y</a:t>
            </a:r>
            <a:r>
              <a:rPr lang="en-US" dirty="0">
                <a:latin typeface="微软雅黑" panose="020B0503020204020204" pitchFamily="34" charset="-122"/>
                <a:ea typeface="微软雅黑" panose="020B0503020204020204" pitchFamily="34" charset="-122"/>
              </a:rPr>
              <a:t>brid query + Local Vector Search: </a:t>
            </a:r>
            <a:r>
              <a:rPr lang="zh-CN" altLang="en-US" dirty="0">
                <a:latin typeface="微软雅黑" panose="020B0503020204020204" pitchFamily="34" charset="-122"/>
                <a:ea typeface="微软雅黑" panose="020B0503020204020204" pitchFamily="34" charset="-122"/>
              </a:rPr>
              <a:t>在本地预存向量数据库中检索与搜索向量相似的结果</a:t>
            </a:r>
          </a:p>
          <a:p>
            <a:pPr lvl="1"/>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https://github.com/openai/openai-cookbook/blob/main/examples/Embedding_Wikipedia_articles_for_search.ipynb</a:t>
            </a:r>
            <a:endParaRPr lang="en-US" dirty="0">
              <a:solidFill>
                <a:srgbClr val="0070C0"/>
              </a:solidFill>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https://github.com/openai/openai-cookbook/blob/main/examples/Embedding_long_inputs.ipynb</a:t>
            </a:r>
            <a:endParaRPr lang="en-US" dirty="0">
              <a:solidFill>
                <a:srgbClr val="0070C0"/>
              </a:solidFill>
              <a:latin typeface="微软雅黑" panose="020B0503020204020204" pitchFamily="34" charset="-122"/>
              <a:ea typeface="微软雅黑" panose="020B0503020204020204" pitchFamily="34" charset="-122"/>
            </a:endParaRPr>
          </a:p>
          <a:p>
            <a:r>
              <a:rPr lang="en-US" b="1" dirty="0" err="1">
                <a:latin typeface="微软雅黑" panose="020B0503020204020204" pitchFamily="34" charset="-122"/>
                <a:ea typeface="微软雅黑" panose="020B0503020204020204" pitchFamily="34" charset="-122"/>
              </a:rPr>
              <a:t>QnA</a:t>
            </a:r>
            <a:r>
              <a:rPr lang="en-US" b="1" dirty="0">
                <a:latin typeface="微软雅黑" panose="020B0503020204020204" pitchFamily="34" charset="-122"/>
                <a:ea typeface="微软雅黑" panose="020B0503020204020204" pitchFamily="34" charset="-122"/>
              </a:rPr>
              <a:t> Search-Ask</a:t>
            </a:r>
          </a:p>
          <a:p>
            <a:pPr marL="800100" lvl="1" indent="-342900">
              <a:buFont typeface="+mj-lt"/>
              <a:buAutoNum type="arabicPeriod"/>
            </a:pPr>
            <a:r>
              <a:rPr lang="zh-CN" altLang="en-US" dirty="0">
                <a:latin typeface="微软雅黑" panose="020B0503020204020204" pitchFamily="34" charset="-122"/>
                <a:ea typeface="微软雅黑" panose="020B0503020204020204" pitchFamily="34" charset="-122"/>
              </a:rPr>
              <a:t>通过调用 </a:t>
            </a:r>
            <a:r>
              <a:rPr lang="en-US" dirty="0" err="1">
                <a:latin typeface="微软雅黑" panose="020B0503020204020204" pitchFamily="34" charset="-122"/>
                <a:ea typeface="微软雅黑" panose="020B0503020204020204" pitchFamily="34" charset="-122"/>
              </a:rPr>
              <a:t>openai.Embedding.create</a:t>
            </a:r>
            <a:r>
              <a:rPr lang="en-US" dirty="0">
                <a:latin typeface="微软雅黑" panose="020B0503020204020204" pitchFamily="34" charset="-122"/>
                <a:ea typeface="微软雅黑" panose="020B0503020204020204" pitchFamily="34" charset="-122"/>
              </a:rPr>
              <a:t> API </a:t>
            </a:r>
            <a:r>
              <a:rPr lang="zh-CN" altLang="en-US" dirty="0">
                <a:latin typeface="微软雅黑" panose="020B0503020204020204" pitchFamily="34" charset="-122"/>
                <a:ea typeface="微软雅黑" panose="020B0503020204020204" pitchFamily="34" charset="-122"/>
              </a:rPr>
              <a:t>向量化问题内容文本</a:t>
            </a:r>
          </a:p>
          <a:p>
            <a:pPr marL="800100" lvl="1" indent="-342900">
              <a:buFont typeface="+mj-lt"/>
              <a:buAutoNum type="arabicPeriod"/>
            </a:pPr>
            <a:r>
              <a:rPr lang="en-US" dirty="0">
                <a:latin typeface="微软雅黑" panose="020B0503020204020204" pitchFamily="34" charset="-122"/>
                <a:ea typeface="微软雅黑" panose="020B0503020204020204" pitchFamily="34" charset="-122"/>
              </a:rPr>
              <a:t>H</a:t>
            </a:r>
            <a:r>
              <a:rPr lang="en-US" altLang="zh-CN" dirty="0">
                <a:latin typeface="微软雅黑" panose="020B0503020204020204" pitchFamily="34" charset="-122"/>
                <a:ea typeface="微软雅黑" panose="020B0503020204020204" pitchFamily="34" charset="-122"/>
              </a:rPr>
              <a:t>y</a:t>
            </a:r>
            <a:r>
              <a:rPr lang="en-US" dirty="0">
                <a:latin typeface="微软雅黑" panose="020B0503020204020204" pitchFamily="34" charset="-122"/>
                <a:ea typeface="微软雅黑" panose="020B0503020204020204" pitchFamily="34" charset="-122"/>
              </a:rPr>
              <a:t>brid query + Local Vector Search: </a:t>
            </a:r>
            <a:r>
              <a:rPr lang="zh-CN" altLang="en-US" dirty="0">
                <a:latin typeface="微软雅黑" panose="020B0503020204020204" pitchFamily="34" charset="-122"/>
                <a:ea typeface="微软雅黑" panose="020B0503020204020204" pitchFamily="34" charset="-122"/>
              </a:rPr>
              <a:t>在本地预存向量数据库中搜索与问题向量相似的文本部分</a:t>
            </a:r>
          </a:p>
          <a:p>
            <a:pPr marL="800100" lvl="1" indent="-342900">
              <a:buFont typeface="+mj-lt"/>
              <a:buAutoNum type="arabicPeriod"/>
            </a:pPr>
            <a:r>
              <a:rPr lang="en-US" dirty="0">
                <a:highlight>
                  <a:srgbClr val="FFFF00"/>
                </a:highlight>
                <a:latin typeface="微软雅黑" panose="020B0503020204020204" pitchFamily="34" charset="-122"/>
                <a:ea typeface="微软雅黑" panose="020B0503020204020204" pitchFamily="34" charset="-122"/>
              </a:rPr>
              <a:t>Ask: </a:t>
            </a:r>
            <a:r>
              <a:rPr lang="zh-CN" altLang="en-US" dirty="0">
                <a:highlight>
                  <a:srgbClr val="FFFF00"/>
                </a:highlight>
                <a:latin typeface="微软雅黑" panose="020B0503020204020204" pitchFamily="34" charset="-122"/>
                <a:ea typeface="微软雅黑" panose="020B0503020204020204" pitchFamily="34" charset="-122"/>
              </a:rPr>
              <a:t>将检索到的文本部分发送给 </a:t>
            </a:r>
            <a:r>
              <a:rPr lang="en-US" dirty="0" err="1">
                <a:highlight>
                  <a:srgbClr val="FFFF00"/>
                </a:highlight>
                <a:latin typeface="微软雅黑" panose="020B0503020204020204" pitchFamily="34" charset="-122"/>
                <a:ea typeface="微软雅黑" panose="020B0503020204020204" pitchFamily="34" charset="-122"/>
              </a:rPr>
              <a:t>openai.ChatCompletion</a:t>
            </a:r>
            <a:r>
              <a:rPr lang="en-US" dirty="0">
                <a:highlight>
                  <a:srgbClr val="FFFF00"/>
                </a:highlight>
                <a:latin typeface="微软雅黑" panose="020B0503020204020204" pitchFamily="34" charset="-122"/>
                <a:ea typeface="微软雅黑" panose="020B0503020204020204" pitchFamily="34" charset="-122"/>
              </a:rPr>
              <a:t> API </a:t>
            </a:r>
            <a:r>
              <a:rPr lang="zh-CN" altLang="en-US" dirty="0">
                <a:highlight>
                  <a:srgbClr val="FFFF00"/>
                </a:highlight>
                <a:latin typeface="微软雅黑" panose="020B0503020204020204" pitchFamily="34" charset="-122"/>
                <a:ea typeface="微软雅黑" panose="020B0503020204020204" pitchFamily="34" charset="-122"/>
              </a:rPr>
              <a:t>向其提问，</a:t>
            </a:r>
            <a:r>
              <a:rPr lang="en-US" altLang="zh-CN" dirty="0">
                <a:highlight>
                  <a:srgbClr val="FFFF00"/>
                </a:highlight>
                <a:latin typeface="微软雅黑" panose="020B0503020204020204" pitchFamily="34" charset="-122"/>
                <a:ea typeface="微软雅黑" panose="020B0503020204020204" pitchFamily="34" charset="-122"/>
              </a:rPr>
              <a:t>Few-Shot</a:t>
            </a:r>
            <a:endParaRPr lang="zh-CN" altLang="en-US" dirty="0">
              <a:highlight>
                <a:srgbClr val="FFFF00"/>
              </a:highlight>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https://github.com/openai/openai-cookbook/blob/main/examples/Question_answering_using_embeddings.ipynb</a:t>
            </a:r>
            <a:endParaRPr lang="en-US" dirty="0">
              <a:solidFill>
                <a:srgbClr val="0070C0"/>
              </a:solidFill>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852712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a:xfrm>
            <a:off x="838200" y="174172"/>
            <a:ext cx="8596668" cy="757645"/>
          </a:xfrm>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931817"/>
            <a:ext cx="10515600" cy="5826034"/>
          </a:xfrm>
        </p:spPr>
        <p:txBody>
          <a:bodyPr>
            <a:normAutofit fontScale="47500" lnSpcReduction="20000"/>
          </a:bodyPr>
          <a:lstStyle/>
          <a:p>
            <a:r>
              <a:rPr lang="zh-CN" altLang="en-US" sz="3400" b="1" dirty="0">
                <a:latin typeface="微软雅黑" panose="020B0503020204020204" pitchFamily="34" charset="-122"/>
                <a:ea typeface="微软雅黑" panose="020B0503020204020204" pitchFamily="34" charset="-122"/>
              </a:rPr>
              <a:t>选型依据</a:t>
            </a:r>
            <a:endParaRPr lang="en-US" altLang="zh-CN" sz="3400" b="1" dirty="0">
              <a:latin typeface="微软雅黑" panose="020B0503020204020204" pitchFamily="34" charset="-122"/>
              <a:ea typeface="微软雅黑" panose="020B0503020204020204" pitchFamily="34" charset="-122"/>
            </a:endParaRPr>
          </a:p>
          <a:p>
            <a:pPr lvl="1"/>
            <a:r>
              <a:rPr lang="zh-CN" altLang="en-US" sz="2900" b="1" dirty="0">
                <a:latin typeface="微软雅黑" panose="020B0503020204020204" pitchFamily="34" charset="-122"/>
                <a:ea typeface="微软雅黑" panose="020B0503020204020204" pitchFamily="34" charset="-122"/>
              </a:rPr>
              <a:t>经典、专业、开源、可分发商用合法许可产品</a:t>
            </a:r>
            <a:endParaRPr lang="en-US" altLang="zh-CN" sz="2900" b="1" dirty="0">
              <a:latin typeface="微软雅黑" panose="020B0503020204020204" pitchFamily="34" charset="-122"/>
              <a:ea typeface="微软雅黑" panose="020B0503020204020204" pitchFamily="34" charset="-122"/>
            </a:endParaRPr>
          </a:p>
          <a:p>
            <a:pPr lvl="1"/>
            <a:r>
              <a:rPr lang="zh-CN" altLang="en-US" sz="2900" b="1" dirty="0">
                <a:latin typeface="微软雅黑" panose="020B0503020204020204" pitchFamily="34" charset="-122"/>
                <a:ea typeface="微软雅黑" panose="020B0503020204020204" pitchFamily="34" charset="-122"/>
              </a:rPr>
              <a:t>可控可落地非托管</a:t>
            </a:r>
            <a:endParaRPr lang="en-US" altLang="zh-CN" sz="29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a:t>
            </a:r>
            <a:r>
              <a:rPr lang="zh-CN" altLang="en-US" sz="2900" b="1" dirty="0">
                <a:latin typeface="微软雅黑" panose="020B0503020204020204" pitchFamily="34" charset="-122"/>
                <a:ea typeface="微软雅黑" panose="020B0503020204020204" pitchFamily="34" charset="-122"/>
              </a:rPr>
              <a:t>可用</a:t>
            </a:r>
            <a:endParaRPr lang="en-US" altLang="zh-CN" sz="2900" b="1" dirty="0">
              <a:latin typeface="微软雅黑" panose="020B0503020204020204" pitchFamily="34" charset="-122"/>
              <a:ea typeface="微软雅黑" panose="020B0503020204020204" pitchFamily="34" charset="-122"/>
            </a:endParaRPr>
          </a:p>
          <a:p>
            <a:pPr lvl="2"/>
            <a:r>
              <a:rPr lang="en-US" altLang="zh-CN" sz="2500" b="1" dirty="0">
                <a:latin typeface="微软雅黑" panose="020B0503020204020204" pitchFamily="34" charset="-122"/>
                <a:ea typeface="微软雅黑" panose="020B0503020204020204" pitchFamily="34" charset="-122"/>
              </a:rPr>
              <a:t>AKS</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Container</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SaaS</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PaaS</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VM</a:t>
            </a:r>
          </a:p>
          <a:p>
            <a:r>
              <a:rPr lang="zh-CN" altLang="en-US" sz="3400" b="1" dirty="0">
                <a:latin typeface="微软雅黑" panose="020B0503020204020204" pitchFamily="34" charset="-122"/>
                <a:ea typeface="微软雅黑" panose="020B0503020204020204" pitchFamily="34" charset="-122"/>
              </a:rPr>
              <a:t>主要选型</a:t>
            </a:r>
            <a:endParaRPr lang="en-US" altLang="zh-CN" sz="34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VM + Ubuntu + Docker + Milvus</a:t>
            </a:r>
          </a:p>
          <a:p>
            <a:pPr lvl="1"/>
            <a:r>
              <a:rPr lang="en-US" altLang="zh-CN" sz="2900" b="1" dirty="0">
                <a:latin typeface="微软雅黑" panose="020B0503020204020204" pitchFamily="34" charset="-122"/>
                <a:ea typeface="微软雅黑" panose="020B0503020204020204" pitchFamily="34" charset="-122"/>
              </a:rPr>
              <a:t>Azure VM + Ubuntu + Docker + </a:t>
            </a:r>
            <a:r>
              <a:rPr lang="en-US" altLang="zh-CN" sz="2900" b="1" dirty="0" err="1">
                <a:latin typeface="微软雅黑" panose="020B0503020204020204" pitchFamily="34" charset="-122"/>
                <a:ea typeface="微软雅黑" panose="020B0503020204020204" pitchFamily="34" charset="-122"/>
              </a:rPr>
              <a:t>Qdrant</a:t>
            </a:r>
            <a:endParaRPr lang="en-US" altLang="zh-CN" sz="29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VM + Ubuntu + Docker + Chroma</a:t>
            </a:r>
          </a:p>
          <a:p>
            <a:pPr lvl="1"/>
            <a:r>
              <a:rPr lang="en-US" altLang="zh-CN" sz="2900" b="1" dirty="0">
                <a:latin typeface="微软雅黑" panose="020B0503020204020204" pitchFamily="34" charset="-122"/>
                <a:ea typeface="微软雅黑" panose="020B0503020204020204" pitchFamily="34" charset="-122"/>
              </a:rPr>
              <a:t>Azure VM + Ubuntu + Docker + PostgreSQL + </a:t>
            </a:r>
            <a:r>
              <a:rPr lang="en-US" altLang="zh-CN" sz="2900" b="1" dirty="0" err="1">
                <a:latin typeface="微软雅黑" panose="020B0503020204020204" pitchFamily="34" charset="-122"/>
                <a:ea typeface="微软雅黑" panose="020B0503020204020204" pitchFamily="34" charset="-122"/>
              </a:rPr>
              <a:t>PgVector</a:t>
            </a:r>
            <a:r>
              <a:rPr lang="en-US" altLang="zh-CN" sz="2900" b="1" dirty="0">
                <a:latin typeface="微软雅黑" panose="020B0503020204020204" pitchFamily="34" charset="-122"/>
                <a:ea typeface="微软雅黑" panose="020B0503020204020204" pitchFamily="34" charset="-122"/>
              </a:rPr>
              <a:t> Extension</a:t>
            </a:r>
          </a:p>
          <a:p>
            <a:pPr lvl="1"/>
            <a:r>
              <a:rPr lang="en-US" altLang="zh-CN" sz="2900" b="1" dirty="0">
                <a:latin typeface="微软雅黑" panose="020B0503020204020204" pitchFamily="34" charset="-122"/>
                <a:ea typeface="微软雅黑" panose="020B0503020204020204" pitchFamily="34" charset="-122"/>
              </a:rPr>
              <a:t>Azure VM + Ubuntu + Docker + Redis + </a:t>
            </a:r>
            <a:r>
              <a:rPr lang="en-US" altLang="zh-CN" sz="2900" b="1" dirty="0" err="1">
                <a:latin typeface="微软雅黑" panose="020B0503020204020204" pitchFamily="34" charset="-122"/>
                <a:ea typeface="微软雅黑" panose="020B0503020204020204" pitchFamily="34" charset="-122"/>
              </a:rPr>
              <a:t>RediSearch</a:t>
            </a:r>
            <a:r>
              <a:rPr lang="en-US" altLang="zh-CN" sz="2900" b="1" dirty="0">
                <a:latin typeface="微软雅黑" panose="020B0503020204020204" pitchFamily="34" charset="-122"/>
                <a:ea typeface="微软雅黑" panose="020B0503020204020204" pitchFamily="34" charset="-122"/>
              </a:rPr>
              <a:t> Module</a:t>
            </a:r>
          </a:p>
          <a:p>
            <a:r>
              <a:rPr lang="zh-CN" altLang="en-US" sz="3400" b="1" dirty="0">
                <a:latin typeface="微软雅黑" panose="020B0503020204020204" pitchFamily="34" charset="-122"/>
                <a:ea typeface="微软雅黑" panose="020B0503020204020204" pitchFamily="34" charset="-122"/>
              </a:rPr>
              <a:t>其他选型</a:t>
            </a:r>
            <a:endParaRPr lang="en-US" altLang="zh-CN" sz="3400" b="1" dirty="0">
              <a:latin typeface="微软雅黑" panose="020B0503020204020204" pitchFamily="34" charset="-122"/>
              <a:ea typeface="微软雅黑" panose="020B0503020204020204" pitchFamily="34" charset="-122"/>
            </a:endParaRPr>
          </a:p>
          <a:p>
            <a:pPr lvl="1"/>
            <a:r>
              <a:rPr lang="en-US" altLang="zh-CN" sz="2900" b="1" dirty="0">
                <a:latin typeface="微软雅黑" panose="020B0503020204020204" pitchFamily="34" charset="-122"/>
                <a:ea typeface="微软雅黑" panose="020B0503020204020204" pitchFamily="34" charset="-122"/>
              </a:rPr>
              <a:t>Azure PostgreSQL SaaS </a:t>
            </a:r>
            <a:r>
              <a:rPr lang="zh-CN" altLang="en-US" sz="2900" b="1" dirty="0">
                <a:latin typeface="微软雅黑" panose="020B0503020204020204" pitchFamily="34" charset="-122"/>
                <a:ea typeface="微软雅黑" panose="020B0503020204020204" pitchFamily="34" charset="-122"/>
              </a:rPr>
              <a:t>目前不支持 </a:t>
            </a:r>
            <a:r>
              <a:rPr lang="en-US" altLang="zh-CN" sz="2900" b="1" dirty="0" err="1">
                <a:latin typeface="微软雅黑" panose="020B0503020204020204" pitchFamily="34" charset="-122"/>
                <a:ea typeface="微软雅黑" panose="020B0503020204020204" pitchFamily="34" charset="-122"/>
              </a:rPr>
              <a:t>PgVector</a:t>
            </a:r>
            <a:r>
              <a:rPr lang="en-US" altLang="zh-CN" sz="2900" b="1" dirty="0">
                <a:latin typeface="微软雅黑" panose="020B0503020204020204" pitchFamily="34" charset="-122"/>
                <a:ea typeface="微软雅黑" panose="020B0503020204020204" pitchFamily="34" charset="-122"/>
              </a:rPr>
              <a:t> </a:t>
            </a:r>
            <a:r>
              <a:rPr lang="zh-CN" altLang="en-US" sz="2900" b="1" dirty="0">
                <a:latin typeface="微软雅黑" panose="020B0503020204020204" pitchFamily="34" charset="-122"/>
                <a:ea typeface="微软雅黑" panose="020B0503020204020204" pitchFamily="34" charset="-122"/>
              </a:rPr>
              <a:t>扩展</a:t>
            </a:r>
            <a:endParaRPr lang="en-US" altLang="zh-CN" sz="2900" b="1" dirty="0">
              <a:latin typeface="微软雅黑" panose="020B0503020204020204" pitchFamily="34" charset="-122"/>
              <a:ea typeface="微软雅黑" panose="020B0503020204020204" pitchFamily="34" charset="-122"/>
            </a:endParaRPr>
          </a:p>
          <a:p>
            <a:pPr lvl="2"/>
            <a:r>
              <a:rPr lang="zh-CN" altLang="en-US" sz="23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300" b="1" strike="sngStrike" dirty="0">
              <a:highlight>
                <a:srgbClr val="FFFF00"/>
              </a:highlight>
              <a:latin typeface="微软雅黑" panose="020B0503020204020204" pitchFamily="34" charset="-122"/>
              <a:ea typeface="微软雅黑" panose="020B0503020204020204" pitchFamily="34" charset="-122"/>
            </a:endParaRPr>
          </a:p>
          <a:p>
            <a:pPr lvl="1"/>
            <a:r>
              <a:rPr lang="en-US" sz="2900" b="1" dirty="0">
                <a:latin typeface="微软雅黑" panose="020B0503020204020204" pitchFamily="34" charset="-122"/>
                <a:ea typeface="微软雅黑" panose="020B0503020204020204" pitchFamily="34" charset="-122"/>
              </a:rPr>
              <a:t>Azure </a:t>
            </a:r>
            <a:r>
              <a:rPr lang="en-US" altLang="zh-CN" sz="2900" b="1" dirty="0">
                <a:latin typeface="微软雅黑" panose="020B0503020204020204" pitchFamily="34" charset="-122"/>
                <a:ea typeface="微软雅黑" panose="020B0503020204020204" pitchFamily="34" charset="-122"/>
              </a:rPr>
              <a:t>S</a:t>
            </a:r>
            <a:r>
              <a:rPr lang="en-US" sz="2900" b="1" dirty="0">
                <a:latin typeface="微软雅黑" panose="020B0503020204020204" pitchFamily="34" charset="-122"/>
                <a:ea typeface="微软雅黑" panose="020B0503020204020204" pitchFamily="34" charset="-122"/>
              </a:rPr>
              <a:t>aaS: Redis Enterprise + </a:t>
            </a:r>
            <a:r>
              <a:rPr lang="en-US" sz="2900" b="1" dirty="0" err="1">
                <a:latin typeface="微软雅黑" panose="020B0503020204020204" pitchFamily="34" charset="-122"/>
                <a:ea typeface="微软雅黑" panose="020B0503020204020204" pitchFamily="34" charset="-122"/>
              </a:rPr>
              <a:t>Redi</a:t>
            </a:r>
            <a:r>
              <a:rPr lang="en-US" altLang="zh-CN" sz="2900" b="1" dirty="0" err="1">
                <a:latin typeface="微软雅黑" panose="020B0503020204020204" pitchFamily="34" charset="-122"/>
                <a:ea typeface="微软雅黑" panose="020B0503020204020204" pitchFamily="34" charset="-122"/>
              </a:rPr>
              <a:t>Search</a:t>
            </a:r>
            <a:r>
              <a:rPr lang="en-US" altLang="zh-CN" sz="2900" b="1" dirty="0">
                <a:latin typeface="微软雅黑" panose="020B0503020204020204" pitchFamily="34" charset="-122"/>
                <a:ea typeface="微软雅黑" panose="020B0503020204020204" pitchFamily="34" charset="-122"/>
              </a:rPr>
              <a:t> </a:t>
            </a:r>
            <a:r>
              <a:rPr lang="zh-CN" altLang="en-US" sz="2900" b="1" dirty="0">
                <a:latin typeface="微软雅黑" panose="020B0503020204020204" pitchFamily="34" charset="-122"/>
                <a:ea typeface="微软雅黑" panose="020B0503020204020204" pitchFamily="34" charset="-122"/>
              </a:rPr>
              <a:t>模块</a:t>
            </a:r>
            <a:r>
              <a:rPr lang="en-US" altLang="zh-CN" sz="2900" b="1" dirty="0">
                <a:latin typeface="微软雅黑" panose="020B0503020204020204" pitchFamily="34" charset="-122"/>
                <a:ea typeface="微软雅黑" panose="020B0503020204020204" pitchFamily="34" charset="-122"/>
              </a:rPr>
              <a:t>@ </a:t>
            </a:r>
            <a:r>
              <a:rPr lang="en-US" altLang="zh-CN" sz="2900" b="1" dirty="0">
                <a:highlight>
                  <a:srgbClr val="FFFF00"/>
                </a:highlight>
                <a:latin typeface="微软雅黑" panose="020B0503020204020204" pitchFamily="34" charset="-122"/>
                <a:ea typeface="微软雅黑" panose="020B0503020204020204" pitchFamily="34" charset="-122"/>
              </a:rPr>
              <a:t>East US</a:t>
            </a:r>
          </a:p>
          <a:p>
            <a:pPr lvl="2"/>
            <a:r>
              <a:rPr lang="zh-CN" altLang="en-US" sz="2300" b="1" dirty="0">
                <a:highlight>
                  <a:srgbClr val="FFFF00"/>
                </a:highlight>
                <a:latin typeface="微软雅黑" panose="020B0503020204020204" pitchFamily="34" charset="-122"/>
                <a:ea typeface="微软雅黑" panose="020B0503020204020204" pitchFamily="34" charset="-122"/>
              </a:rPr>
              <a:t>持久化：</a:t>
            </a:r>
            <a:r>
              <a:rPr lang="en-US" altLang="zh-CN" sz="2300" b="1" dirty="0">
                <a:highlight>
                  <a:srgbClr val="FFFF00"/>
                </a:highlight>
                <a:latin typeface="微软雅黑" panose="020B0503020204020204" pitchFamily="34" charset="-122"/>
                <a:ea typeface="微软雅黑" panose="020B0503020204020204" pitchFamily="34" charset="-122"/>
              </a:rPr>
              <a:t>backup, </a:t>
            </a:r>
            <a:r>
              <a:rPr lang="zh-CN" altLang="en-US" sz="2300" b="1" dirty="0">
                <a:highlight>
                  <a:srgbClr val="FFFF00"/>
                </a:highlight>
                <a:latin typeface="微软雅黑" panose="020B0503020204020204" pitchFamily="34" charset="-122"/>
                <a:ea typeface="微软雅黑" panose="020B0503020204020204" pitchFamily="34" charset="-122"/>
              </a:rPr>
              <a:t>重启手工 </a:t>
            </a:r>
            <a:r>
              <a:rPr lang="en-US" altLang="zh-CN" sz="2300" b="1" dirty="0">
                <a:highlight>
                  <a:srgbClr val="FFFF00"/>
                </a:highlight>
                <a:latin typeface="微软雅黑" panose="020B0503020204020204" pitchFamily="34" charset="-122"/>
                <a:ea typeface="微软雅黑" panose="020B0503020204020204" pitchFamily="34" charset="-122"/>
              </a:rPr>
              <a:t>restore???</a:t>
            </a:r>
          </a:p>
          <a:p>
            <a:pPr lvl="2"/>
            <a:r>
              <a:rPr lang="zh-CN" altLang="en-US" sz="2300" b="1" dirty="0">
                <a:latin typeface="微软雅黑" panose="020B0503020204020204" pitchFamily="34" charset="-122"/>
                <a:ea typeface="微软雅黑" panose="020B0503020204020204" pitchFamily="34" charset="-122"/>
              </a:rPr>
              <a:t>从 </a:t>
            </a:r>
            <a:r>
              <a:rPr lang="en-US" altLang="zh-CN" sz="2300" b="1" dirty="0">
                <a:latin typeface="微软雅黑" panose="020B0503020204020204" pitchFamily="34" charset="-122"/>
                <a:ea typeface="微软雅黑" panose="020B0503020204020204" pitchFamily="34" charset="-122"/>
              </a:rPr>
              <a:t>EA </a:t>
            </a:r>
            <a:r>
              <a:rPr lang="zh-CN" altLang="en-US" sz="2300" b="1" dirty="0">
                <a:latin typeface="微软雅黑" panose="020B0503020204020204" pitchFamily="34" charset="-122"/>
                <a:ea typeface="微软雅黑" panose="020B0503020204020204" pitchFamily="34" charset="-122"/>
              </a:rPr>
              <a:t>到 </a:t>
            </a:r>
            <a:r>
              <a:rPr lang="en-US" altLang="zh-CN" sz="2300" b="1" dirty="0">
                <a:latin typeface="微软雅黑" panose="020B0503020204020204" pitchFamily="34" charset="-122"/>
                <a:ea typeface="微软雅黑" panose="020B0503020204020204" pitchFamily="34" charset="-122"/>
              </a:rPr>
              <a:t>EU </a:t>
            </a:r>
            <a:r>
              <a:rPr lang="zh-CN" altLang="en-US" sz="2300" b="1" dirty="0">
                <a:latin typeface="微软雅黑" panose="020B0503020204020204" pitchFamily="34" charset="-122"/>
                <a:ea typeface="微软雅黑" panose="020B0503020204020204" pitchFamily="34" charset="-122"/>
              </a:rPr>
              <a:t>数据铺底时间很长 </a:t>
            </a:r>
            <a:r>
              <a:rPr lang="en-US" altLang="zh-CN" sz="2300" b="1" dirty="0">
                <a:latin typeface="微软雅黑" panose="020B0503020204020204" pitchFamily="34" charset="-122"/>
                <a:ea typeface="微软雅黑" panose="020B0503020204020204" pitchFamily="34" charset="-122"/>
              </a:rPr>
              <a:t>90</a:t>
            </a:r>
            <a:r>
              <a:rPr lang="zh-CN" altLang="en-US" sz="2300" b="1" dirty="0">
                <a:latin typeface="微软雅黑" panose="020B0503020204020204" pitchFamily="34" charset="-122"/>
                <a:ea typeface="微软雅黑" panose="020B0503020204020204" pitchFamily="34" charset="-122"/>
              </a:rPr>
              <a:t>分钟</a:t>
            </a:r>
            <a:endParaRPr lang="en-US" altLang="zh-CN" sz="2300" b="1" dirty="0">
              <a:latin typeface="微软雅黑" panose="020B0503020204020204" pitchFamily="34" charset="-122"/>
              <a:ea typeface="微软雅黑" panose="020B0503020204020204" pitchFamily="34" charset="-122"/>
            </a:endParaRPr>
          </a:p>
          <a:p>
            <a:pPr lvl="2"/>
            <a:r>
              <a:rPr lang="zh-CN" altLang="en-US" sz="2300" b="1" dirty="0">
                <a:latin typeface="微软雅黑" panose="020B0503020204020204" pitchFamily="34" charset="-122"/>
                <a:ea typeface="微软雅黑" panose="020B0503020204020204" pitchFamily="34" charset="-122"/>
              </a:rPr>
              <a:t>经测试功能就绪，支持 </a:t>
            </a:r>
            <a:r>
              <a:rPr lang="en-US" sz="2300" b="1" dirty="0" err="1">
                <a:latin typeface="微软雅黑" panose="020B0503020204020204" pitchFamily="34" charset="-122"/>
                <a:ea typeface="微软雅黑" panose="020B0503020204020204" pitchFamily="34" charset="-122"/>
              </a:rPr>
              <a:t>Redi</a:t>
            </a:r>
            <a:r>
              <a:rPr lang="en-US" altLang="zh-CN" sz="2300" b="1" dirty="0" err="1">
                <a:latin typeface="微软雅黑" panose="020B0503020204020204" pitchFamily="34" charset="-122"/>
                <a:ea typeface="微软雅黑" panose="020B0503020204020204" pitchFamily="34" charset="-122"/>
              </a:rPr>
              <a:t>Search</a:t>
            </a:r>
            <a:r>
              <a:rPr lang="en-US" altLang="zh-CN" sz="2300" b="1" dirty="0">
                <a:latin typeface="微软雅黑" panose="020B0503020204020204" pitchFamily="34" charset="-122"/>
                <a:ea typeface="微软雅黑" panose="020B0503020204020204" pitchFamily="34" charset="-122"/>
              </a:rPr>
              <a:t> </a:t>
            </a:r>
            <a:r>
              <a:rPr lang="zh-CN" altLang="en-US" sz="2300" b="1" dirty="0">
                <a:latin typeface="微软雅黑" panose="020B0503020204020204" pitchFamily="34" charset="-122"/>
                <a:ea typeface="微软雅黑" panose="020B0503020204020204" pitchFamily="34" charset="-122"/>
              </a:rPr>
              <a:t>向量检索</a:t>
            </a:r>
            <a:endParaRPr lang="en-US" altLang="zh-CN" sz="2300" b="1" dirty="0">
              <a:latin typeface="微软雅黑" panose="020B0503020204020204" pitchFamily="34" charset="-122"/>
              <a:ea typeface="微软雅黑" panose="020B0503020204020204" pitchFamily="34" charset="-122"/>
            </a:endParaRPr>
          </a:p>
          <a:p>
            <a:pPr lvl="2"/>
            <a:r>
              <a:rPr lang="zh-CN" altLang="en-US" sz="2300" b="1" dirty="0">
                <a:latin typeface="微软雅黑" panose="020B0503020204020204" pitchFamily="34" charset="-122"/>
                <a:ea typeface="微软雅黑" panose="020B0503020204020204" pitchFamily="34" charset="-122"/>
              </a:rPr>
              <a:t>从 </a:t>
            </a:r>
            <a:r>
              <a:rPr lang="en-US" altLang="zh-CN" sz="2300" b="1" dirty="0">
                <a:latin typeface="微软雅黑" panose="020B0503020204020204" pitchFamily="34" charset="-122"/>
                <a:ea typeface="微软雅黑" panose="020B0503020204020204" pitchFamily="34" charset="-122"/>
              </a:rPr>
              <a:t>EA </a:t>
            </a:r>
            <a:r>
              <a:rPr lang="zh-CN" altLang="en-US" sz="2300" b="1" dirty="0">
                <a:latin typeface="微软雅黑" panose="020B0503020204020204" pitchFamily="34" charset="-122"/>
                <a:ea typeface="微软雅黑" panose="020B0503020204020204" pitchFamily="34" charset="-122"/>
              </a:rPr>
              <a:t>调用 </a:t>
            </a:r>
            <a:r>
              <a:rPr lang="en-US" altLang="zh-CN" sz="2300" b="1" dirty="0">
                <a:latin typeface="微软雅黑" panose="020B0503020204020204" pitchFamily="34" charset="-122"/>
                <a:ea typeface="微软雅黑" panose="020B0503020204020204" pitchFamily="34" charset="-122"/>
              </a:rPr>
              <a:t>EU </a:t>
            </a:r>
            <a:r>
              <a:rPr lang="zh-CN" altLang="en-US" sz="2300" b="1" dirty="0">
                <a:latin typeface="微软雅黑" panose="020B0503020204020204" pitchFamily="34" charset="-122"/>
                <a:ea typeface="微软雅黑" panose="020B0503020204020204" pitchFamily="34" charset="-122"/>
              </a:rPr>
              <a:t>平均时长 </a:t>
            </a:r>
            <a:r>
              <a:rPr lang="en-US" altLang="zh-CN" sz="2300" b="1" dirty="0">
                <a:latin typeface="微软雅黑" panose="020B0503020204020204" pitchFamily="34" charset="-122"/>
                <a:ea typeface="微软雅黑" panose="020B0503020204020204" pitchFamily="34" charset="-122"/>
              </a:rPr>
              <a:t>1</a:t>
            </a:r>
            <a:r>
              <a:rPr lang="zh-CN" altLang="en-US" sz="2300" b="1" dirty="0">
                <a:latin typeface="微软雅黑" panose="020B0503020204020204" pitchFamily="34" charset="-122"/>
                <a:ea typeface="微软雅黑" panose="020B0503020204020204" pitchFamily="34" charset="-122"/>
              </a:rPr>
              <a:t>秒</a:t>
            </a:r>
            <a:r>
              <a:rPr lang="en-US" altLang="zh-CN" sz="2300" b="1" dirty="0">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笔</a:t>
            </a:r>
            <a:endParaRPr lang="en-US" altLang="zh-CN" sz="2300" b="1" dirty="0">
              <a:latin typeface="微软雅黑" panose="020B0503020204020204" pitchFamily="34" charset="-122"/>
              <a:ea typeface="微软雅黑" panose="020B0503020204020204" pitchFamily="34" charset="-122"/>
            </a:endParaRPr>
          </a:p>
          <a:p>
            <a:pPr lvl="2"/>
            <a:r>
              <a:rPr lang="zh-CN" altLang="en-US" sz="23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3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17073</TotalTime>
  <Words>7952</Words>
  <Application>Microsoft Office PowerPoint</Application>
  <PresentationFormat>Widescreen</PresentationFormat>
  <Paragraphs>645</Paragraphs>
  <Slides>53</Slides>
  <Notes>0</Notes>
  <HiddenSlides>3</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0</vt:i4>
      </vt:variant>
      <vt:variant>
        <vt:lpstr>Slide Titles</vt:lpstr>
      </vt:variant>
      <vt:variant>
        <vt:i4>53</vt:i4>
      </vt:variant>
    </vt:vector>
  </HeadingPairs>
  <TitlesOfParts>
    <vt:vector size="60" baseType="lpstr">
      <vt:lpstr>Microsoft YaHei</vt:lpstr>
      <vt:lpstr>Microsoft YaHei</vt:lpstr>
      <vt:lpstr>Arial</vt:lpstr>
      <vt:lpstr>Roboto</vt:lpstr>
      <vt:lpstr>Trebuchet MS</vt:lpstr>
      <vt:lpstr>Wingdings 3</vt:lpstr>
      <vt:lpstr>Facet</vt:lpstr>
      <vt:lpstr>OpenAI Embeddings 向量检索开源数据库产品 性能初级评测与选型   Milvus vs Qdrant vs Chroma vs PostgreSQL + PgVector Extension vs Redis + RediSearch Module</vt:lpstr>
      <vt:lpstr>大纲</vt:lpstr>
      <vt:lpstr>向量语义相似相关概念</vt:lpstr>
      <vt:lpstr>回顾传统数据库索引</vt:lpstr>
      <vt:lpstr>向量(数据库)索引</vt:lpstr>
      <vt:lpstr>向量倒排索引简介</vt:lpstr>
      <vt:lpstr>向量 HNSW 索引简介</vt:lpstr>
      <vt:lpstr>基于 OpenAI Embeddings 向量检索使用场景</vt:lpstr>
      <vt:lpstr>本次评测产品选型</vt:lpstr>
      <vt:lpstr>本次评测产品向量支持概况</vt:lpstr>
      <vt:lpstr>研发工具及生态</vt:lpstr>
      <vt:lpstr>.NET 向量检索功能调用局部代码</vt:lpstr>
      <vt:lpstr>评测环境基础设施</vt:lpstr>
      <vt:lpstr>测试场景总体设计</vt:lpstr>
      <vt:lpstr>探讨 100 万 向量是啥概念?</vt:lpstr>
      <vt:lpstr>场景1：PostgreSQL/PgVector 向量索引收益（8G RAM VM）</vt:lpstr>
      <vt:lpstr>场景2: 无并发单元性能交叉对比测试结果</vt:lpstr>
      <vt:lpstr>场景2: 无并发单元性能交叉对比测试结果</vt:lpstr>
      <vt:lpstr>场景2: 无并发交叉对比测试过程性能监控</vt:lpstr>
      <vt:lpstr>场景3: 无并发 Qdrant HNSW 225K Local: Grpc vs SK Http  </vt:lpstr>
      <vt:lpstr>场景3: 无并发 Qdrant HNSW Cosine 225K Remote: Grpc vs SK Http  </vt:lpstr>
      <vt:lpstr>场景4: 无并发Qdrant HNSW Cosine 50w/100w local: Grpc vs SK Http  </vt:lpstr>
      <vt:lpstr>场景5: 无并发Milvus HNSW L2 local: 50w vs 100w vs 150w vs 200w  </vt:lpstr>
      <vt:lpstr>场景6: 无并发 Chroma HNSW Cosine 305K local: Http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vt:lpstr>
      <vt:lpstr>Qdrant 优劣分析 续</vt:lpstr>
      <vt:lpstr>Milvus 优劣分析</vt:lpstr>
      <vt:lpstr>Chroma 优劣分析</vt:lpstr>
      <vt:lpstr>本次产品评测结果排名及点评（仅供参考）</vt:lpstr>
      <vt:lpstr>GitHub OpenAI cookbook/MS SK 向量数据库推荐选型</vt:lpstr>
      <vt:lpstr>GitHub OpenAI cookbook 首推1之 Chroma（色度）</vt:lpstr>
      <vt:lpstr>GitHub OpenAI cookbook 推荐3之 Weaviate</vt:lpstr>
      <vt:lpstr>GitHub OpenAI cookbook 推荐4之 milvus</vt:lpstr>
      <vt:lpstr>GitHub OpenAI cookbook 推荐4之 milvus 续</vt:lpstr>
      <vt:lpstr>GitHub OpenAI cookbook 推荐6之 Qdrant</vt:lpstr>
      <vt:lpstr>GitHub OpenAI cookbook 推荐7之 RediSearch</vt:lpstr>
      <vt:lpstr>LangChain集成向量存储的选型</vt:lpstr>
      <vt:lpstr>实操提示</vt:lpstr>
      <vt:lpstr>其他产品Azure SaaS: Redis Enterprise + RediSearch + East US</vt:lpstr>
      <vt:lpstr>其他产品Azure SaaS: PostgreSQL 放弃</vt:lpstr>
      <vt:lpstr>探讨 SQL Server 向量检索</vt:lpstr>
      <vt:lpstr>探讨Azure SQL Dedicated pool分布式向量检索（仅供参考）</vt:lpstr>
      <vt:lpstr>探讨SQL Server向量存取（仅供参考）</vt:lpstr>
      <vt:lpstr>实操演示</vt:lpstr>
      <vt:lpstr>探讨分布式数据库分库分表挑战</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1556</cp:revision>
  <dcterms:created xsi:type="dcterms:W3CDTF">2023-04-24T08:38:56Z</dcterms:created>
  <dcterms:modified xsi:type="dcterms:W3CDTF">2023-05-18T16:25:39Z</dcterms:modified>
</cp:coreProperties>
</file>

<file path=docProps/thumbnail.jpeg>
</file>